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89" r:id="rId3"/>
    <p:sldMasterId id="2147483690" r:id="rId4"/>
    <p:sldMasterId id="2147483691" r:id="rId5"/>
    <p:sldMasterId id="214748369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y="6858000" cx="12188825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25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25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har char="●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77800" marR="0" rtl="0" algn="l">
              <a:spcBef>
                <a:spcPts val="0"/>
              </a:spcBef>
              <a:buChar char="○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350" lvl="2" marL="361950" marR="0" rtl="0" algn="l">
              <a:spcBef>
                <a:spcPts val="0"/>
              </a:spcBef>
              <a:buChar char="■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6350" lvl="3" marL="539750" marR="0" rtl="0" algn="l">
              <a:spcBef>
                <a:spcPts val="0"/>
              </a:spcBef>
              <a:buChar char="●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6350" lvl="4" marL="717550" marR="0" rtl="0" algn="l">
              <a:spcBef>
                <a:spcPts val="0"/>
              </a:spcBef>
              <a:buChar char="○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Char char="■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Char char="●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Char char="○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Char char="■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747999"/>
            <a:ext cx="6308999" cy="3944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6308998" y="8747999"/>
            <a:ext cx="547413" cy="3944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Shape 216"/>
          <p:cNvSpPr txBox="1"/>
          <p:nvPr>
            <p:ph idx="11" type="ftr"/>
          </p:nvPr>
        </p:nvSpPr>
        <p:spPr>
          <a:xfrm>
            <a:off x="0" y="8747999"/>
            <a:ext cx="6308999" cy="3944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b="0" i="0" lang="en-US" sz="1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http://softuni.org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b="0" i="0" lang="en-US" sz="1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Creative Commons Attribution-NonCommercial-ShareAlike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</a:p>
        </p:txBody>
      </p:sp>
      <p:sp>
        <p:nvSpPr>
          <p:cNvPr id="217" name="Shape 217"/>
          <p:cNvSpPr txBox="1"/>
          <p:nvPr>
            <p:ph idx="12" type="sldNum"/>
          </p:nvPr>
        </p:nvSpPr>
        <p:spPr>
          <a:xfrm>
            <a:off x="6308998" y="8747999"/>
            <a:ext cx="547413" cy="3944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idx="2" type="hdr"/>
          </p:nvPr>
        </p:nvSpPr>
        <p:spPr>
          <a:xfrm>
            <a:off x="0" y="0"/>
            <a:ext cx="2971799" cy="251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294" name="Shape 294"/>
          <p:cNvSpPr txBox="1"/>
          <p:nvPr>
            <p:ph idx="11" type="ftr"/>
          </p:nvPr>
        </p:nvSpPr>
        <p:spPr>
          <a:xfrm>
            <a:off x="0" y="8747999"/>
            <a:ext cx="6308999" cy="3944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295" name="Shape 295"/>
          <p:cNvSpPr txBox="1"/>
          <p:nvPr>
            <p:ph idx="12" type="sldNum"/>
          </p:nvPr>
        </p:nvSpPr>
        <p:spPr>
          <a:xfrm>
            <a:off x="6308998" y="8747999"/>
            <a:ext cx="547413" cy="3944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##</a:t>
            </a:r>
          </a:p>
        </p:txBody>
      </p:sp>
      <p:sp>
        <p:nvSpPr>
          <p:cNvPr id="296" name="Shape 296"/>
          <p:cNvSpPr/>
          <p:nvPr>
            <p:ph idx="3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idx="2" type="hdr"/>
          </p:nvPr>
        </p:nvSpPr>
        <p:spPr>
          <a:xfrm>
            <a:off x="0" y="0"/>
            <a:ext cx="2971799" cy="251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304" name="Shape 304"/>
          <p:cNvSpPr txBox="1"/>
          <p:nvPr>
            <p:ph idx="11" type="ftr"/>
          </p:nvPr>
        </p:nvSpPr>
        <p:spPr>
          <a:xfrm>
            <a:off x="0" y="8747999"/>
            <a:ext cx="6308999" cy="3944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305" name="Shape 305"/>
          <p:cNvSpPr txBox="1"/>
          <p:nvPr>
            <p:ph idx="12" type="sldNum"/>
          </p:nvPr>
        </p:nvSpPr>
        <p:spPr>
          <a:xfrm>
            <a:off x="6308998" y="8747999"/>
            <a:ext cx="547413" cy="3944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##</a:t>
            </a:r>
          </a:p>
        </p:txBody>
      </p:sp>
      <p:sp>
        <p:nvSpPr>
          <p:cNvPr id="306" name="Shape 306"/>
          <p:cNvSpPr/>
          <p:nvPr>
            <p:ph idx="3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idx="2" type="hdr"/>
          </p:nvPr>
        </p:nvSpPr>
        <p:spPr>
          <a:xfrm>
            <a:off x="0" y="0"/>
            <a:ext cx="2971799" cy="251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316" name="Shape 316"/>
          <p:cNvSpPr txBox="1"/>
          <p:nvPr>
            <p:ph idx="11" type="ftr"/>
          </p:nvPr>
        </p:nvSpPr>
        <p:spPr>
          <a:xfrm>
            <a:off x="0" y="8747999"/>
            <a:ext cx="6308999" cy="3944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317" name="Shape 317"/>
          <p:cNvSpPr txBox="1"/>
          <p:nvPr>
            <p:ph idx="12" type="sldNum"/>
          </p:nvPr>
        </p:nvSpPr>
        <p:spPr>
          <a:xfrm>
            <a:off x="6308998" y="8747999"/>
            <a:ext cx="547413" cy="3944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##</a:t>
            </a:r>
          </a:p>
        </p:txBody>
      </p:sp>
      <p:sp>
        <p:nvSpPr>
          <p:cNvPr id="318" name="Shape 318"/>
          <p:cNvSpPr/>
          <p:nvPr>
            <p:ph idx="3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>
            <p:ph idx="2" type="hdr"/>
          </p:nvPr>
        </p:nvSpPr>
        <p:spPr>
          <a:xfrm>
            <a:off x="0" y="0"/>
            <a:ext cx="2971799" cy="251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328" name="Shape 328"/>
          <p:cNvSpPr txBox="1"/>
          <p:nvPr>
            <p:ph idx="11" type="ftr"/>
          </p:nvPr>
        </p:nvSpPr>
        <p:spPr>
          <a:xfrm>
            <a:off x="0" y="8747999"/>
            <a:ext cx="6308999" cy="3944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329" name="Shape 329"/>
          <p:cNvSpPr txBox="1"/>
          <p:nvPr>
            <p:ph idx="12" type="sldNum"/>
          </p:nvPr>
        </p:nvSpPr>
        <p:spPr>
          <a:xfrm>
            <a:off x="6308998" y="8747999"/>
            <a:ext cx="547413" cy="3944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##</a:t>
            </a:r>
          </a:p>
        </p:txBody>
      </p:sp>
      <p:sp>
        <p:nvSpPr>
          <p:cNvPr id="330" name="Shape 330"/>
          <p:cNvSpPr/>
          <p:nvPr>
            <p:ph idx="3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idx="2" type="hdr"/>
          </p:nvPr>
        </p:nvSpPr>
        <p:spPr>
          <a:xfrm>
            <a:off x="0" y="0"/>
            <a:ext cx="2971799" cy="251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338" name="Shape 338"/>
          <p:cNvSpPr txBox="1"/>
          <p:nvPr>
            <p:ph idx="11" type="ftr"/>
          </p:nvPr>
        </p:nvSpPr>
        <p:spPr>
          <a:xfrm>
            <a:off x="0" y="8747999"/>
            <a:ext cx="6308999" cy="3944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339" name="Shape 339"/>
          <p:cNvSpPr txBox="1"/>
          <p:nvPr>
            <p:ph idx="12" type="sldNum"/>
          </p:nvPr>
        </p:nvSpPr>
        <p:spPr>
          <a:xfrm>
            <a:off x="6308998" y="8747999"/>
            <a:ext cx="547413" cy="3944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##</a:t>
            </a:r>
          </a:p>
        </p:txBody>
      </p:sp>
      <p:sp>
        <p:nvSpPr>
          <p:cNvPr id="340" name="Shape 340"/>
          <p:cNvSpPr/>
          <p:nvPr>
            <p:ph idx="3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idx="2" type="hdr"/>
          </p:nvPr>
        </p:nvSpPr>
        <p:spPr>
          <a:xfrm>
            <a:off x="0" y="0"/>
            <a:ext cx="2971799" cy="251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351" name="Shape 351"/>
          <p:cNvSpPr txBox="1"/>
          <p:nvPr>
            <p:ph idx="11" type="ftr"/>
          </p:nvPr>
        </p:nvSpPr>
        <p:spPr>
          <a:xfrm>
            <a:off x="0" y="8747999"/>
            <a:ext cx="6308999" cy="3944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352" name="Shape 352"/>
          <p:cNvSpPr txBox="1"/>
          <p:nvPr>
            <p:ph idx="12" type="sldNum"/>
          </p:nvPr>
        </p:nvSpPr>
        <p:spPr>
          <a:xfrm>
            <a:off x="6308998" y="8747999"/>
            <a:ext cx="547413" cy="3944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##</a:t>
            </a:r>
          </a:p>
        </p:txBody>
      </p:sp>
      <p:sp>
        <p:nvSpPr>
          <p:cNvPr id="353" name="Shape 353"/>
          <p:cNvSpPr/>
          <p:nvPr>
            <p:ph idx="3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2" name="Shape 36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9" name="Shape 36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6" name="Shape 37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/>
          <p:nvPr>
            <p:ph idx="2" type="hdr"/>
          </p:nvPr>
        </p:nvSpPr>
        <p:spPr>
          <a:xfrm>
            <a:off x="0" y="0"/>
            <a:ext cx="2971799" cy="251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383" name="Shape 383"/>
          <p:cNvSpPr txBox="1"/>
          <p:nvPr>
            <p:ph idx="11" type="ftr"/>
          </p:nvPr>
        </p:nvSpPr>
        <p:spPr>
          <a:xfrm>
            <a:off x="0" y="8747999"/>
            <a:ext cx="6308999" cy="3944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384" name="Shape 384"/>
          <p:cNvSpPr txBox="1"/>
          <p:nvPr>
            <p:ph idx="12" type="sldNum"/>
          </p:nvPr>
        </p:nvSpPr>
        <p:spPr>
          <a:xfrm>
            <a:off x="6308998" y="8747999"/>
            <a:ext cx="547413" cy="3944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##</a:t>
            </a:r>
          </a:p>
        </p:txBody>
      </p:sp>
      <p:sp>
        <p:nvSpPr>
          <p:cNvPr id="385" name="Shape 385"/>
          <p:cNvSpPr/>
          <p:nvPr>
            <p:ph idx="3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6" name="Shape 386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1" name="Shape 23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3" name="Shape 39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1" name="Shape 40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/>
          <p:nvPr>
            <p:ph idx="2" type="hdr"/>
          </p:nvPr>
        </p:nvSpPr>
        <p:spPr>
          <a:xfrm>
            <a:off x="0" y="0"/>
            <a:ext cx="2971799" cy="251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409" name="Shape 409"/>
          <p:cNvSpPr txBox="1"/>
          <p:nvPr>
            <p:ph idx="11" type="ftr"/>
          </p:nvPr>
        </p:nvSpPr>
        <p:spPr>
          <a:xfrm>
            <a:off x="0" y="8747999"/>
            <a:ext cx="6308999" cy="3944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410" name="Shape 410"/>
          <p:cNvSpPr txBox="1"/>
          <p:nvPr>
            <p:ph idx="12" type="sldNum"/>
          </p:nvPr>
        </p:nvSpPr>
        <p:spPr>
          <a:xfrm>
            <a:off x="6308998" y="8747999"/>
            <a:ext cx="547413" cy="3944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##</a:t>
            </a:r>
          </a:p>
        </p:txBody>
      </p:sp>
      <p:sp>
        <p:nvSpPr>
          <p:cNvPr id="411" name="Shape 411"/>
          <p:cNvSpPr/>
          <p:nvPr>
            <p:ph idx="3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0" name="Shape 42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8" name="Shape 42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7" name="Shape 43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5" name="Shape 44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/>
          <p:nvPr>
            <p:ph idx="2" type="hdr"/>
          </p:nvPr>
        </p:nvSpPr>
        <p:spPr>
          <a:xfrm>
            <a:off x="0" y="0"/>
            <a:ext cx="2971799" cy="251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453" name="Shape 453"/>
          <p:cNvSpPr txBox="1"/>
          <p:nvPr>
            <p:ph idx="11" type="ftr"/>
          </p:nvPr>
        </p:nvSpPr>
        <p:spPr>
          <a:xfrm>
            <a:off x="0" y="8747999"/>
            <a:ext cx="6308999" cy="3944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454" name="Shape 454"/>
          <p:cNvSpPr txBox="1"/>
          <p:nvPr>
            <p:ph idx="12" type="sldNum"/>
          </p:nvPr>
        </p:nvSpPr>
        <p:spPr>
          <a:xfrm>
            <a:off x="6308998" y="8747999"/>
            <a:ext cx="547413" cy="3944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##</a:t>
            </a:r>
          </a:p>
        </p:txBody>
      </p:sp>
      <p:sp>
        <p:nvSpPr>
          <p:cNvPr id="455" name="Shape 455"/>
          <p:cNvSpPr/>
          <p:nvPr>
            <p:ph idx="3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6" name="Shape 456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4" name="Shape 46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1" name="Shape 471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Shape 472"/>
          <p:cNvSpPr txBox="1"/>
          <p:nvPr>
            <p:ph idx="11" type="ftr"/>
          </p:nvPr>
        </p:nvSpPr>
        <p:spPr>
          <a:xfrm>
            <a:off x="0" y="8747999"/>
            <a:ext cx="6308999" cy="3944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b="0" i="0" lang="en-US" sz="1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http://softuni.org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b="0" i="0" lang="en-US" sz="1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Creative Commons Attribution-NonCommercial-ShareAlike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</a:p>
        </p:txBody>
      </p:sp>
      <p:sp>
        <p:nvSpPr>
          <p:cNvPr id="473" name="Shape 473"/>
          <p:cNvSpPr txBox="1"/>
          <p:nvPr>
            <p:ph idx="12" type="sldNum"/>
          </p:nvPr>
        </p:nvSpPr>
        <p:spPr>
          <a:xfrm>
            <a:off x="6308998" y="8747999"/>
            <a:ext cx="547413" cy="3944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 txBox="1"/>
          <p:nvPr>
            <p:ph idx="12" type="sldNum"/>
          </p:nvPr>
        </p:nvSpPr>
        <p:spPr>
          <a:xfrm>
            <a:off x="6308998" y="8747999"/>
            <a:ext cx="547500" cy="3945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/>
          <p:nvPr>
            <p:ph idx="1" type="body"/>
          </p:nvPr>
        </p:nvSpPr>
        <p:spPr>
          <a:xfrm>
            <a:off x="380880" y="4343400"/>
            <a:ext cx="60954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481" name="Shape 481"/>
          <p:cNvSpPr txBox="1"/>
          <p:nvPr/>
        </p:nvSpPr>
        <p:spPr>
          <a:xfrm>
            <a:off x="0" y="8748000"/>
            <a:ext cx="630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Software University Foundation – </a:t>
            </a:r>
            <a:r>
              <a:rPr b="0" i="0" lang="en-US" sz="1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http://softuni.org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work is licensed under the </a:t>
            </a:r>
            <a:r>
              <a:rPr b="0" i="0" lang="en-US" sz="1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Creative Commons Attribution-NonCommercial-ShareAlike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license.</a:t>
            </a:r>
          </a:p>
        </p:txBody>
      </p:sp>
      <p:sp>
        <p:nvSpPr>
          <p:cNvPr id="482" name="Shape 482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483" name="Shape 48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/>
          <p:nvPr>
            <p:ph idx="1" type="body"/>
          </p:nvPr>
        </p:nvSpPr>
        <p:spPr>
          <a:xfrm>
            <a:off x="380880" y="4343400"/>
            <a:ext cx="60954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497" name="Shape 497"/>
          <p:cNvSpPr txBox="1"/>
          <p:nvPr/>
        </p:nvSpPr>
        <p:spPr>
          <a:xfrm>
            <a:off x="0" y="8748000"/>
            <a:ext cx="630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Software University Foundation – </a:t>
            </a:r>
            <a:r>
              <a:rPr b="0" i="0" lang="en-US" sz="1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http://softuni.org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work is licensed under the </a:t>
            </a:r>
            <a:r>
              <a:rPr b="0" i="0" lang="en-US" sz="1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Creative Commons Attribution-NonCommercial-ShareAlike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license.</a:t>
            </a:r>
          </a:p>
        </p:txBody>
      </p:sp>
      <p:sp>
        <p:nvSpPr>
          <p:cNvPr id="498" name="Shape 498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499" name="Shape 49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 txBox="1"/>
          <p:nvPr>
            <p:ph idx="1" type="body"/>
          </p:nvPr>
        </p:nvSpPr>
        <p:spPr>
          <a:xfrm>
            <a:off x="380880" y="4343400"/>
            <a:ext cx="6095520" cy="4114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507" name="Shape 507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Software University Foundation – </a:t>
            </a:r>
            <a:r>
              <a:rPr b="0" i="0" lang="en-US" sz="1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http://softuni.org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work is licensed under the </a:t>
            </a:r>
            <a:r>
              <a:rPr b="0" i="0" lang="en-US" sz="1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Creative Commons Attribution-NonCommercial-ShareAlike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license.</a:t>
            </a:r>
          </a:p>
        </p:txBody>
      </p:sp>
      <p:sp>
        <p:nvSpPr>
          <p:cNvPr id="508" name="Shape 508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509" name="Shape 50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Shape 247"/>
          <p:cNvSpPr txBox="1"/>
          <p:nvPr>
            <p:ph idx="11" type="ftr"/>
          </p:nvPr>
        </p:nvSpPr>
        <p:spPr>
          <a:xfrm>
            <a:off x="0" y="8747999"/>
            <a:ext cx="6308999" cy="3944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b="0" i="0" lang="en-US" sz="1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http://softuni.org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b="0" i="0" lang="en-US" sz="1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Creative Commons Attribution-NonCommercial-ShareAlike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</a:p>
        </p:txBody>
      </p:sp>
      <p:sp>
        <p:nvSpPr>
          <p:cNvPr id="248" name="Shape 248"/>
          <p:cNvSpPr txBox="1"/>
          <p:nvPr>
            <p:ph idx="12" type="sldNum"/>
          </p:nvPr>
        </p:nvSpPr>
        <p:spPr>
          <a:xfrm>
            <a:off x="6308998" y="8747999"/>
            <a:ext cx="547413" cy="3944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7" name="Shape 25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3" name="Shape 26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1" name="Shape 27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9" name="Shape 27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" name="Shape 28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hyperlink" Target="http://softuni.bg/" TargetMode="External"/><Relationship Id="rId4" Type="http://schemas.openxmlformats.org/officeDocument/2006/relationships/hyperlink" Target="http://softuni.org/" TargetMode="External"/><Relationship Id="rId11" Type="http://schemas.openxmlformats.org/officeDocument/2006/relationships/hyperlink" Target="http://www.introprogramming.info/" TargetMode="External"/><Relationship Id="rId10" Type="http://schemas.openxmlformats.org/officeDocument/2006/relationships/hyperlink" Target="http://www.youtube.com/SoftwareUniversity" TargetMode="External"/><Relationship Id="rId12" Type="http://schemas.openxmlformats.org/officeDocument/2006/relationships/image" Target="../media/image6.png"/><Relationship Id="rId9" Type="http://schemas.openxmlformats.org/officeDocument/2006/relationships/hyperlink" Target="https://twitter.com/softunibg" TargetMode="External"/><Relationship Id="rId5" Type="http://schemas.openxmlformats.org/officeDocument/2006/relationships/hyperlink" Target="http://www.nakov.com/" TargetMode="External"/><Relationship Id="rId6" Type="http://schemas.openxmlformats.org/officeDocument/2006/relationships/hyperlink" Target="http://forum.softuni.bg/" TargetMode="External"/><Relationship Id="rId7" Type="http://schemas.openxmlformats.org/officeDocument/2006/relationships/hyperlink" Target="http://judge.softuni.bg/" TargetMode="External"/><Relationship Id="rId8" Type="http://schemas.openxmlformats.org/officeDocument/2006/relationships/hyperlink" Target="https://www.facebook.com/SoftwareUniversity" TargetMode="Externa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resentation Title Slid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4366412" y="314301"/>
            <a:ext cx="7382341" cy="200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buClr>
                <a:srgbClr val="F6D18E"/>
              </a:buClr>
              <a:buFont typeface="Calibri"/>
              <a:buNone/>
              <a:defRPr b="1" i="0" sz="5400" u="none" cap="none" strike="noStrike">
                <a:solidFill>
                  <a:srgbClr val="F6D1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4366412" y="2346299"/>
            <a:ext cx="7382341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Font typeface="Noto Sans Symbols"/>
              <a:buNone/>
              <a:defRPr b="0" i="0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ctr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ctr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Font typeface="Noto Sans Symbols"/>
              <a:buNone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ctr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Font typeface="Noto Sans Symbols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1" lvl="4" marL="2437972" marR="0" rtl="0" algn="ctr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Font typeface="Noto Sans Symbols"/>
              <a:buNone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5" lvl="5" marL="3047466" marR="0" rtl="0" algn="ctr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ctr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ctr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ctr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2" type="body"/>
          </p:nvPr>
        </p:nvSpPr>
        <p:spPr>
          <a:xfrm>
            <a:off x="760412" y="4164082"/>
            <a:ext cx="3187613" cy="52513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Font typeface="Noto Sans Symbols"/>
              <a:buNone/>
              <a:defRPr b="1" i="0" sz="2800" u="none" cap="none" strike="noStrike">
                <a:solidFill>
                  <a:srgbClr val="EE792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863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740" lvl="2" marL="91424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847" lvl="3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8952" lvl="4" marL="152373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1" lvl="7" marL="2437972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Shape 19"/>
          <p:cNvSpPr/>
          <p:nvPr>
            <p:ph idx="3" type="pic"/>
          </p:nvPr>
        </p:nvSpPr>
        <p:spPr>
          <a:xfrm>
            <a:off x="4366412" y="4191000"/>
            <a:ext cx="7382341" cy="1904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Font typeface="Noto Sans Symbols"/>
              <a:buNone/>
              <a:defRPr b="0" i="0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863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740" lvl="2" marL="91424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847" lvl="3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8952" lvl="4" marL="152373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1" lvl="7" marL="2437972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4" type="body"/>
          </p:nvPr>
        </p:nvSpPr>
        <p:spPr>
          <a:xfrm>
            <a:off x="760412" y="4633982"/>
            <a:ext cx="3187614" cy="4443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Font typeface="Noto Sans Symbols"/>
              <a:buNone/>
              <a:defRPr b="1" i="0" sz="2300" u="none" cap="none" strike="noStrike">
                <a:solidFill>
                  <a:srgbClr val="F4B36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863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740" lvl="2" marL="91424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847" lvl="3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8952" lvl="4" marL="152373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1" lvl="7" marL="2437972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5" type="body"/>
          </p:nvPr>
        </p:nvSpPr>
        <p:spPr>
          <a:xfrm>
            <a:off x="760412" y="5011671"/>
            <a:ext cx="3187613" cy="39586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Font typeface="Noto Sans Symbols"/>
              <a:buNone/>
              <a:defRPr b="1" i="0" sz="2000" u="none" cap="none" strike="noStrike">
                <a:solidFill>
                  <a:srgbClr val="F9D9A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863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740" lvl="2" marL="91424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847" lvl="3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8952" lvl="4" marL="152373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1" lvl="7" marL="2437972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6" type="body"/>
          </p:nvPr>
        </p:nvSpPr>
        <p:spPr>
          <a:xfrm>
            <a:off x="760412" y="5394605"/>
            <a:ext cx="3187613" cy="363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Font typeface="Noto Sans Symbols"/>
              <a:buNone/>
              <a:defRPr b="1" i="0" sz="1800" u="none" cap="none" strike="noStrike">
                <a:solidFill>
                  <a:srgbClr val="F27A4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863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740" lvl="2" marL="91424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847" lvl="3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8952" lvl="4" marL="152373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1" lvl="7" marL="2437972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7" type="body"/>
          </p:nvPr>
        </p:nvSpPr>
        <p:spPr>
          <a:xfrm>
            <a:off x="760412" y="5735767"/>
            <a:ext cx="3187613" cy="33123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Font typeface="Noto Sans Symbols"/>
              <a:buNone/>
              <a:defRPr b="1" i="0" sz="1600" u="none" cap="none" strike="noStrike">
                <a:solidFill>
                  <a:srgbClr val="F27A4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863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740" lvl="2" marL="91424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847" lvl="3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8952" lvl="4" marL="152373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1" lvl="7" marL="2437972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609120" y="273600"/>
            <a:ext cx="109695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Only">
  <p:cSld name="Centered 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idx="1" type="subTitle"/>
          </p:nvPr>
        </p:nvSpPr>
        <p:spPr>
          <a:xfrm>
            <a:off x="609120" y="273600"/>
            <a:ext cx="10969500" cy="53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AndObj">
  <p:cSld name="Title, 2 Content and Conten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609120" y="273600"/>
            <a:ext cx="109695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09120" y="1604520"/>
            <a:ext cx="53529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83" name="Shape 83"/>
          <p:cNvSpPr txBox="1"/>
          <p:nvPr>
            <p:ph idx="2" type="body"/>
          </p:nvPr>
        </p:nvSpPr>
        <p:spPr>
          <a:xfrm>
            <a:off x="609120" y="3682080"/>
            <a:ext cx="53529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84" name="Shape 84"/>
          <p:cNvSpPr txBox="1"/>
          <p:nvPr>
            <p:ph idx="3" type="body"/>
          </p:nvPr>
        </p:nvSpPr>
        <p:spPr>
          <a:xfrm>
            <a:off x="6230160" y="1604520"/>
            <a:ext cx="5352900" cy="3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AndTwoObj">
  <p:cSld name="Title Content and 2 Conten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609120" y="273600"/>
            <a:ext cx="109695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09120" y="1604520"/>
            <a:ext cx="5352900" cy="3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88" name="Shape 88"/>
          <p:cNvSpPr txBox="1"/>
          <p:nvPr>
            <p:ph idx="2" type="body"/>
          </p:nvPr>
        </p:nvSpPr>
        <p:spPr>
          <a:xfrm>
            <a:off x="6230160" y="1604520"/>
            <a:ext cx="53529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89" name="Shape 89"/>
          <p:cNvSpPr txBox="1"/>
          <p:nvPr>
            <p:ph idx="3" type="body"/>
          </p:nvPr>
        </p:nvSpPr>
        <p:spPr>
          <a:xfrm>
            <a:off x="6230160" y="3682080"/>
            <a:ext cx="53529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OverTx">
  <p:cSld name="Title, 2 Content over Conten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609120" y="273600"/>
            <a:ext cx="109695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09120" y="1604520"/>
            <a:ext cx="53529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93" name="Shape 93"/>
          <p:cNvSpPr txBox="1"/>
          <p:nvPr>
            <p:ph idx="2" type="body"/>
          </p:nvPr>
        </p:nvSpPr>
        <p:spPr>
          <a:xfrm>
            <a:off x="6230160" y="1604520"/>
            <a:ext cx="53529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94" name="Shape 94"/>
          <p:cNvSpPr txBox="1"/>
          <p:nvPr>
            <p:ph idx="3" type="body"/>
          </p:nvPr>
        </p:nvSpPr>
        <p:spPr>
          <a:xfrm>
            <a:off x="609120" y="3682080"/>
            <a:ext cx="109695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OverTx">
  <p:cSld name="Title, Content over Conten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609120" y="273600"/>
            <a:ext cx="109695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09120" y="1604520"/>
            <a:ext cx="109695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98" name="Shape 98"/>
          <p:cNvSpPr txBox="1"/>
          <p:nvPr>
            <p:ph idx="2" type="body"/>
          </p:nvPr>
        </p:nvSpPr>
        <p:spPr>
          <a:xfrm>
            <a:off x="609120" y="3682080"/>
            <a:ext cx="109695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fourObj">
  <p:cSld name="Title, 4 Conten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609120" y="273600"/>
            <a:ext cx="109695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09120" y="1604520"/>
            <a:ext cx="53529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02" name="Shape 102"/>
          <p:cNvSpPr txBox="1"/>
          <p:nvPr>
            <p:ph idx="2" type="body"/>
          </p:nvPr>
        </p:nvSpPr>
        <p:spPr>
          <a:xfrm>
            <a:off x="6230160" y="1604520"/>
            <a:ext cx="53529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03" name="Shape 103"/>
          <p:cNvSpPr txBox="1"/>
          <p:nvPr>
            <p:ph idx="3" type="body"/>
          </p:nvPr>
        </p:nvSpPr>
        <p:spPr>
          <a:xfrm>
            <a:off x="6230160" y="3682080"/>
            <a:ext cx="53529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04" name="Shape 104"/>
          <p:cNvSpPr txBox="1"/>
          <p:nvPr>
            <p:ph idx="4" type="body"/>
          </p:nvPr>
        </p:nvSpPr>
        <p:spPr>
          <a:xfrm>
            <a:off x="609120" y="3682080"/>
            <a:ext cx="53529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6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609120" y="273600"/>
            <a:ext cx="109695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09120" y="1604520"/>
            <a:ext cx="10969500" cy="3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08" name="Shape 108"/>
          <p:cNvSpPr txBox="1"/>
          <p:nvPr>
            <p:ph idx="2" type="body"/>
          </p:nvPr>
        </p:nvSpPr>
        <p:spPr>
          <a:xfrm>
            <a:off x="609120" y="1604520"/>
            <a:ext cx="10969500" cy="3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pic>
        <p:nvPicPr>
          <p:cNvPr id="109" name="Shape 1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1080" y="1604520"/>
            <a:ext cx="4983756" cy="3976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1080" y="1604520"/>
            <a:ext cx="4983756" cy="3976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 Slide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Slide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609120" y="273600"/>
            <a:ext cx="109695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21" name="Shape 121"/>
          <p:cNvSpPr txBox="1"/>
          <p:nvPr>
            <p:ph idx="1" type="subTitle"/>
          </p:nvPr>
        </p:nvSpPr>
        <p:spPr>
          <a:xfrm>
            <a:off x="609120" y="1604520"/>
            <a:ext cx="10969500" cy="3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Conten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idx="10" type="dt"/>
          </p:nvPr>
        </p:nvSpPr>
        <p:spPr>
          <a:xfrm>
            <a:off x="188814" y="6525001"/>
            <a:ext cx="1223998" cy="196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1" type="ftr"/>
          </p:nvPr>
        </p:nvSpPr>
        <p:spPr>
          <a:xfrm>
            <a:off x="1414412" y="6525001"/>
            <a:ext cx="10150400" cy="196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11566411" y="6525001"/>
            <a:ext cx="428822" cy="196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190413" y="1151120"/>
            <a:ext cx="11804821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88847" lvl="0" marL="30474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Noto Sans Symbols"/>
              <a:buChar char="▪"/>
              <a:defRPr b="0" i="0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863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740" lvl="2" marL="91424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847" lvl="3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8952" lvl="4" marL="152373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1" lvl="7" marL="2437972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Shape 29"/>
          <p:cNvSpPr txBox="1"/>
          <p:nvPr>
            <p:ph type="title"/>
          </p:nvPr>
        </p:nvSpPr>
        <p:spPr>
          <a:xfrm>
            <a:off x="188815" y="40341"/>
            <a:ext cx="9577596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pic>
        <p:nvPicPr>
          <p:cNvPr id="30" name="Shape 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5243" y="170118"/>
            <a:ext cx="2389975" cy="59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, Conte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609120" y="273600"/>
            <a:ext cx="109695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09120" y="1604520"/>
            <a:ext cx="10969500" cy="3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itle, 2 Conten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609120" y="273600"/>
            <a:ext cx="109695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09120" y="1604520"/>
            <a:ext cx="5352900" cy="3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28" name="Shape 128"/>
          <p:cNvSpPr txBox="1"/>
          <p:nvPr>
            <p:ph idx="2" type="body"/>
          </p:nvPr>
        </p:nvSpPr>
        <p:spPr>
          <a:xfrm>
            <a:off x="6230160" y="1604520"/>
            <a:ext cx="5352900" cy="3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609120" y="273600"/>
            <a:ext cx="109695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Only">
  <p:cSld name="Centered 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idx="1" type="subTitle"/>
          </p:nvPr>
        </p:nvSpPr>
        <p:spPr>
          <a:xfrm>
            <a:off x="609120" y="273600"/>
            <a:ext cx="10969500" cy="53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AndObj">
  <p:cSld name="Title, 2 Content and Conten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609120" y="273600"/>
            <a:ext cx="109695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09120" y="1604520"/>
            <a:ext cx="53529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36" name="Shape 136"/>
          <p:cNvSpPr txBox="1"/>
          <p:nvPr>
            <p:ph idx="2" type="body"/>
          </p:nvPr>
        </p:nvSpPr>
        <p:spPr>
          <a:xfrm>
            <a:off x="609120" y="3682080"/>
            <a:ext cx="53529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37" name="Shape 137"/>
          <p:cNvSpPr txBox="1"/>
          <p:nvPr>
            <p:ph idx="3" type="body"/>
          </p:nvPr>
        </p:nvSpPr>
        <p:spPr>
          <a:xfrm>
            <a:off x="6230160" y="1604520"/>
            <a:ext cx="5352900" cy="3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AndTwoObj">
  <p:cSld name="Title Content and 2 Conten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609120" y="273600"/>
            <a:ext cx="109695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09120" y="1604520"/>
            <a:ext cx="5352900" cy="3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41" name="Shape 141"/>
          <p:cNvSpPr txBox="1"/>
          <p:nvPr>
            <p:ph idx="2" type="body"/>
          </p:nvPr>
        </p:nvSpPr>
        <p:spPr>
          <a:xfrm>
            <a:off x="6230160" y="1604520"/>
            <a:ext cx="53529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42" name="Shape 142"/>
          <p:cNvSpPr txBox="1"/>
          <p:nvPr>
            <p:ph idx="3" type="body"/>
          </p:nvPr>
        </p:nvSpPr>
        <p:spPr>
          <a:xfrm>
            <a:off x="6230160" y="3682080"/>
            <a:ext cx="53529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OverTx">
  <p:cSld name="Title, 2 Content over Conten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609120" y="273600"/>
            <a:ext cx="109695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09120" y="1604520"/>
            <a:ext cx="53529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46" name="Shape 146"/>
          <p:cNvSpPr txBox="1"/>
          <p:nvPr>
            <p:ph idx="2" type="body"/>
          </p:nvPr>
        </p:nvSpPr>
        <p:spPr>
          <a:xfrm>
            <a:off x="6230160" y="1604520"/>
            <a:ext cx="53529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47" name="Shape 147"/>
          <p:cNvSpPr txBox="1"/>
          <p:nvPr>
            <p:ph idx="3" type="body"/>
          </p:nvPr>
        </p:nvSpPr>
        <p:spPr>
          <a:xfrm>
            <a:off x="609120" y="3682080"/>
            <a:ext cx="109695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OverTx">
  <p:cSld name="Title, Content over Conten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609120" y="273600"/>
            <a:ext cx="109695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09120" y="1604520"/>
            <a:ext cx="109695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51" name="Shape 151"/>
          <p:cNvSpPr txBox="1"/>
          <p:nvPr>
            <p:ph idx="2" type="body"/>
          </p:nvPr>
        </p:nvSpPr>
        <p:spPr>
          <a:xfrm>
            <a:off x="609120" y="3682080"/>
            <a:ext cx="109695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fourObj">
  <p:cSld name="Title, 4 Conten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609120" y="273600"/>
            <a:ext cx="109695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09120" y="1604520"/>
            <a:ext cx="53529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55" name="Shape 155"/>
          <p:cNvSpPr txBox="1"/>
          <p:nvPr>
            <p:ph idx="2" type="body"/>
          </p:nvPr>
        </p:nvSpPr>
        <p:spPr>
          <a:xfrm>
            <a:off x="6230160" y="1604520"/>
            <a:ext cx="53529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56" name="Shape 156"/>
          <p:cNvSpPr txBox="1"/>
          <p:nvPr>
            <p:ph idx="3" type="body"/>
          </p:nvPr>
        </p:nvSpPr>
        <p:spPr>
          <a:xfrm>
            <a:off x="6230160" y="3682080"/>
            <a:ext cx="53529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57" name="Shape 157"/>
          <p:cNvSpPr txBox="1"/>
          <p:nvPr>
            <p:ph idx="4" type="body"/>
          </p:nvPr>
        </p:nvSpPr>
        <p:spPr>
          <a:xfrm>
            <a:off x="609120" y="3682080"/>
            <a:ext cx="53529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6 Conten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609120" y="273600"/>
            <a:ext cx="109695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09120" y="1604520"/>
            <a:ext cx="10969500" cy="3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61" name="Shape 161"/>
          <p:cNvSpPr txBox="1"/>
          <p:nvPr>
            <p:ph idx="2" type="body"/>
          </p:nvPr>
        </p:nvSpPr>
        <p:spPr>
          <a:xfrm>
            <a:off x="609120" y="1604520"/>
            <a:ext cx="10969500" cy="3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pic>
        <p:nvPicPr>
          <p:cNvPr id="162" name="Shape 1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1080" y="1604520"/>
            <a:ext cx="4983756" cy="3976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1080" y="1604520"/>
            <a:ext cx="4983756" cy="3976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Title Slid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1446212" y="4953000"/>
            <a:ext cx="8938472" cy="8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Font typeface="Calibri"/>
              <a:buNone/>
              <a:defRPr b="1" i="0" sz="54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1446212" y="5754967"/>
            <a:ext cx="8938472" cy="6882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Font typeface="Noto Sans Symbols"/>
              <a:buNone/>
              <a:defRPr b="0" i="0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Font typeface="Noto Sans Symbols"/>
              <a:buNone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Font typeface="Noto Sans Symbols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1" lvl="4" marL="2437972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Font typeface="Noto Sans Symbols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5" lvl="5" marL="3047466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4" name="Shape 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5243" y="170118"/>
            <a:ext cx="2389975" cy="59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 Slide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Slide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609120" y="273600"/>
            <a:ext cx="10969559" cy="114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70" name="Shape 170"/>
          <p:cNvSpPr txBox="1"/>
          <p:nvPr>
            <p:ph idx="1" type="subTitle"/>
          </p:nvPr>
        </p:nvSpPr>
        <p:spPr>
          <a:xfrm>
            <a:off x="609120" y="1604520"/>
            <a:ext cx="10969559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, Conten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609120" y="273600"/>
            <a:ext cx="10969559" cy="114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09120" y="1604520"/>
            <a:ext cx="10969559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itle, 2 Conten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609120" y="273600"/>
            <a:ext cx="10969559" cy="114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09120" y="1604520"/>
            <a:ext cx="5352839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77" name="Shape 177"/>
          <p:cNvSpPr txBox="1"/>
          <p:nvPr>
            <p:ph idx="2" type="body"/>
          </p:nvPr>
        </p:nvSpPr>
        <p:spPr>
          <a:xfrm>
            <a:off x="6230160" y="1604520"/>
            <a:ext cx="5352839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609120" y="273600"/>
            <a:ext cx="10969559" cy="114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Only">
  <p:cSld name="Centered Tex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idx="1" type="subTitle"/>
          </p:nvPr>
        </p:nvSpPr>
        <p:spPr>
          <a:xfrm>
            <a:off x="609120" y="273600"/>
            <a:ext cx="10969559" cy="53078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AndObj">
  <p:cSld name="Title, 2 Content and Conte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609120" y="273600"/>
            <a:ext cx="10969559" cy="114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09120" y="1604520"/>
            <a:ext cx="5352839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85" name="Shape 185"/>
          <p:cNvSpPr txBox="1"/>
          <p:nvPr>
            <p:ph idx="2" type="body"/>
          </p:nvPr>
        </p:nvSpPr>
        <p:spPr>
          <a:xfrm>
            <a:off x="609120" y="3682080"/>
            <a:ext cx="5352839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86" name="Shape 186"/>
          <p:cNvSpPr txBox="1"/>
          <p:nvPr>
            <p:ph idx="3" type="body"/>
          </p:nvPr>
        </p:nvSpPr>
        <p:spPr>
          <a:xfrm>
            <a:off x="6230160" y="1604520"/>
            <a:ext cx="5352839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AndTwoObj">
  <p:cSld name="Title Content and 2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609120" y="273600"/>
            <a:ext cx="10969559" cy="114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09120" y="1604520"/>
            <a:ext cx="5352839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90" name="Shape 190"/>
          <p:cNvSpPr txBox="1"/>
          <p:nvPr>
            <p:ph idx="2" type="body"/>
          </p:nvPr>
        </p:nvSpPr>
        <p:spPr>
          <a:xfrm>
            <a:off x="6230160" y="1604520"/>
            <a:ext cx="5352839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91" name="Shape 191"/>
          <p:cNvSpPr txBox="1"/>
          <p:nvPr>
            <p:ph idx="3" type="body"/>
          </p:nvPr>
        </p:nvSpPr>
        <p:spPr>
          <a:xfrm>
            <a:off x="6230160" y="3682080"/>
            <a:ext cx="5352839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OverTx">
  <p:cSld name="Title, 2 Content over Content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609120" y="273600"/>
            <a:ext cx="10969559" cy="114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09120" y="1604520"/>
            <a:ext cx="5352839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95" name="Shape 195"/>
          <p:cNvSpPr txBox="1"/>
          <p:nvPr>
            <p:ph idx="2" type="body"/>
          </p:nvPr>
        </p:nvSpPr>
        <p:spPr>
          <a:xfrm>
            <a:off x="6230160" y="1604520"/>
            <a:ext cx="5352839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96" name="Shape 196"/>
          <p:cNvSpPr txBox="1"/>
          <p:nvPr>
            <p:ph idx="3" type="body"/>
          </p:nvPr>
        </p:nvSpPr>
        <p:spPr>
          <a:xfrm>
            <a:off x="609120" y="3682080"/>
            <a:ext cx="10969559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OverTx">
  <p:cSld name="Title, Content over Conten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609120" y="273600"/>
            <a:ext cx="10969559" cy="114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09120" y="1604520"/>
            <a:ext cx="10969559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200" name="Shape 200"/>
          <p:cNvSpPr txBox="1"/>
          <p:nvPr>
            <p:ph idx="2" type="body"/>
          </p:nvPr>
        </p:nvSpPr>
        <p:spPr>
          <a:xfrm>
            <a:off x="609120" y="3682080"/>
            <a:ext cx="10969559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estions Slid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 rot="-632982">
            <a:off x="52436" y="3176455"/>
            <a:ext cx="7313294" cy="12618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ct val="25000"/>
              <a:buFont typeface="Noto Sans Symbols"/>
              <a:buNone/>
            </a:pPr>
            <a:r>
              <a:rPr b="1" i="0" lang="en-US" sz="10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</a:p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1529383" y="6400801"/>
            <a:ext cx="10482604" cy="3635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863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740" lvl="2" marL="91424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847" lvl="3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8952" lvl="4" marL="152373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1" lvl="7" marL="2437972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Shape 38"/>
          <p:cNvSpPr txBox="1"/>
          <p:nvPr>
            <p:ph type="title"/>
          </p:nvPr>
        </p:nvSpPr>
        <p:spPr>
          <a:xfrm>
            <a:off x="188815" y="40341"/>
            <a:ext cx="9577596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9" name="Shape 39">
            <a:hlinkClick r:id="rId3"/>
          </p:cNvPr>
          <p:cNvSpPr txBox="1"/>
          <p:nvPr/>
        </p:nvSpPr>
        <p:spPr>
          <a:xfrm rot="322982">
            <a:off x="10066442" y="2253545"/>
            <a:ext cx="303288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40" name="Shape 40">
            <a:hlinkClick r:id="rId4"/>
          </p:cNvPr>
          <p:cNvSpPr txBox="1"/>
          <p:nvPr/>
        </p:nvSpPr>
        <p:spPr>
          <a:xfrm rot="-969481">
            <a:off x="7568290" y="4341197"/>
            <a:ext cx="30328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41" name="Shape 41">
            <a:hlinkClick r:id="rId5"/>
          </p:cNvPr>
          <p:cNvSpPr txBox="1"/>
          <p:nvPr/>
        </p:nvSpPr>
        <p:spPr>
          <a:xfrm>
            <a:off x="11500161" y="4679637"/>
            <a:ext cx="25519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42" name="Shape 42">
            <a:hlinkClick r:id="rId6"/>
          </p:cNvPr>
          <p:cNvSpPr txBox="1"/>
          <p:nvPr/>
        </p:nvSpPr>
        <p:spPr>
          <a:xfrm rot="-628738">
            <a:off x="6094411" y="6109080"/>
            <a:ext cx="268022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43" name="Shape 43">
            <a:hlinkClick r:id="rId7"/>
          </p:cNvPr>
          <p:cNvSpPr txBox="1"/>
          <p:nvPr/>
        </p:nvSpPr>
        <p:spPr>
          <a:xfrm rot="569019">
            <a:off x="9155997" y="4032736"/>
            <a:ext cx="2920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44" name="Shape 44">
            <a:hlinkClick r:id="rId8"/>
          </p:cNvPr>
          <p:cNvSpPr txBox="1"/>
          <p:nvPr/>
        </p:nvSpPr>
        <p:spPr>
          <a:xfrm rot="219682">
            <a:off x="7047354" y="2560119"/>
            <a:ext cx="327333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45" name="Shape 45">
            <a:hlinkClick r:id="rId9"/>
          </p:cNvPr>
          <p:cNvSpPr txBox="1"/>
          <p:nvPr/>
        </p:nvSpPr>
        <p:spPr>
          <a:xfrm rot="-627734">
            <a:off x="11754531" y="2320841"/>
            <a:ext cx="26802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46" name="Shape 46">
            <a:hlinkClick r:id="rId10"/>
          </p:cNvPr>
          <p:cNvSpPr txBox="1"/>
          <p:nvPr/>
        </p:nvSpPr>
        <p:spPr>
          <a:xfrm rot="562174">
            <a:off x="11774595" y="3447925"/>
            <a:ext cx="255198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47" name="Shape 47">
            <a:hlinkClick r:id="rId11"/>
          </p:cNvPr>
          <p:cNvSpPr txBox="1"/>
          <p:nvPr/>
        </p:nvSpPr>
        <p:spPr>
          <a:xfrm rot="571210">
            <a:off x="11136783" y="5625910"/>
            <a:ext cx="26802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pic>
        <p:nvPicPr>
          <p:cNvPr id="48" name="Shape 4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605243" y="170118"/>
            <a:ext cx="2389975" cy="59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fourObj">
  <p:cSld name="Title, 4 Content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609120" y="273600"/>
            <a:ext cx="10969559" cy="114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09120" y="1604520"/>
            <a:ext cx="5352839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204" name="Shape 204"/>
          <p:cNvSpPr txBox="1"/>
          <p:nvPr>
            <p:ph idx="2" type="body"/>
          </p:nvPr>
        </p:nvSpPr>
        <p:spPr>
          <a:xfrm>
            <a:off x="6230160" y="1604520"/>
            <a:ext cx="5352839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205" name="Shape 205"/>
          <p:cNvSpPr txBox="1"/>
          <p:nvPr>
            <p:ph idx="3" type="body"/>
          </p:nvPr>
        </p:nvSpPr>
        <p:spPr>
          <a:xfrm>
            <a:off x="6230160" y="3682080"/>
            <a:ext cx="5352839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206" name="Shape 206"/>
          <p:cNvSpPr txBox="1"/>
          <p:nvPr>
            <p:ph idx="4" type="body"/>
          </p:nvPr>
        </p:nvSpPr>
        <p:spPr>
          <a:xfrm>
            <a:off x="609120" y="3682080"/>
            <a:ext cx="5352839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6 Content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609120" y="273600"/>
            <a:ext cx="10969559" cy="114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09120" y="1604520"/>
            <a:ext cx="10969559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210" name="Shape 210"/>
          <p:cNvSpPr txBox="1"/>
          <p:nvPr>
            <p:ph idx="2" type="body"/>
          </p:nvPr>
        </p:nvSpPr>
        <p:spPr>
          <a:xfrm>
            <a:off x="609120" y="1604520"/>
            <a:ext cx="10969559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pic>
        <p:nvPicPr>
          <p:cNvPr id="211" name="Shape 2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1080" y="1604520"/>
            <a:ext cx="4983756" cy="3976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1080" y="1604520"/>
            <a:ext cx="4983756" cy="3976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 Slid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 Slide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Slid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609120" y="273600"/>
            <a:ext cx="109695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609120" y="1604520"/>
            <a:ext cx="10969500" cy="3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, Conte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609120" y="273600"/>
            <a:ext cx="109695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09120" y="1604520"/>
            <a:ext cx="10969500" cy="3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itle, 2 Conten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609120" y="273600"/>
            <a:ext cx="109695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09120" y="1604520"/>
            <a:ext cx="5352900" cy="3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75" name="Shape 75"/>
          <p:cNvSpPr txBox="1"/>
          <p:nvPr>
            <p:ph idx="2" type="body"/>
          </p:nvPr>
        </p:nvSpPr>
        <p:spPr>
          <a:xfrm>
            <a:off x="6230160" y="1604520"/>
            <a:ext cx="5352900" cy="3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4.xml"/><Relationship Id="rId1" Type="http://schemas.openxmlformats.org/officeDocument/2006/relationships/image" Target="../media/image8.jpg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6" Type="http://schemas.openxmlformats.org/officeDocument/2006/relationships/theme" Target="../theme/theme5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" Type="http://schemas.openxmlformats.org/officeDocument/2006/relationships/image" Target="../media/image18.jp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" Type="http://schemas.openxmlformats.org/officeDocument/2006/relationships/image" Target="../media/image18.jpg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idx="10" type="dt"/>
          </p:nvPr>
        </p:nvSpPr>
        <p:spPr>
          <a:xfrm>
            <a:off x="188814" y="6525001"/>
            <a:ext cx="1223998" cy="196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1" type="ftr"/>
          </p:nvPr>
        </p:nvSpPr>
        <p:spPr>
          <a:xfrm>
            <a:off x="1414412" y="6525001"/>
            <a:ext cx="10150400" cy="196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11566411" y="6525001"/>
            <a:ext cx="428822" cy="196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3" name="Shape 13"/>
          <p:cNvSpPr txBox="1"/>
          <p:nvPr>
            <p:ph type="title"/>
          </p:nvPr>
        </p:nvSpPr>
        <p:spPr>
          <a:xfrm>
            <a:off x="190403" y="39573"/>
            <a:ext cx="11806431" cy="111154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4" name="Shape 14"/>
          <p:cNvSpPr txBox="1"/>
          <p:nvPr>
            <p:ph idx="1" type="body"/>
          </p:nvPr>
        </p:nvSpPr>
        <p:spPr>
          <a:xfrm>
            <a:off x="190413" y="1151123"/>
            <a:ext cx="11804821" cy="55703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88847" lvl="0" marL="30474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Noto Sans Symbols"/>
              <a:buChar char="▪"/>
              <a:defRPr b="0" i="0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863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740" lvl="2" marL="91424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847" lvl="3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8952" lvl="4" marL="152373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1" lvl="7" marL="2437972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" type="body"/>
          </p:nvPr>
        </p:nvSpPr>
        <p:spPr>
          <a:xfrm>
            <a:off x="1529279" y="6400800"/>
            <a:ext cx="10482000" cy="4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har char="●"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Char char="○"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Char char="■"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Char char="●"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Char char="○"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Char char="■"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Char char="●"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Char char="○"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Char char="■"/>
              <a:defRPr b="0" i="0" sz="1800" u="none" cap="none" strike="noStrike"/>
            </a:lvl9pPr>
          </a:lstStyle>
          <a:p/>
        </p:txBody>
      </p:sp>
      <p:sp>
        <p:nvSpPr>
          <p:cNvPr id="52" name="Shape 52"/>
          <p:cNvSpPr txBox="1"/>
          <p:nvPr>
            <p:ph type="title"/>
          </p:nvPr>
        </p:nvSpPr>
        <p:spPr>
          <a:xfrm>
            <a:off x="188640" y="40319"/>
            <a:ext cx="9577200" cy="11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53" name="Shape 53"/>
          <p:cNvSpPr/>
          <p:nvPr/>
        </p:nvSpPr>
        <p:spPr>
          <a:xfrm rot="321995">
            <a:off x="10068431" y="2253194"/>
            <a:ext cx="298307" cy="39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54" name="Shape 54"/>
          <p:cNvSpPr/>
          <p:nvPr/>
        </p:nvSpPr>
        <p:spPr>
          <a:xfrm rot="-970496">
            <a:off x="7569654" y="4341234"/>
            <a:ext cx="298308" cy="39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55" name="Shape 55"/>
          <p:cNvSpPr/>
          <p:nvPr/>
        </p:nvSpPr>
        <p:spPr>
          <a:xfrm>
            <a:off x="11502000" y="4679639"/>
            <a:ext cx="2514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56" name="Shape 56"/>
          <p:cNvSpPr/>
          <p:nvPr/>
        </p:nvSpPr>
        <p:spPr>
          <a:xfrm rot="-629489">
            <a:off x="6095907" y="6109521"/>
            <a:ext cx="263606" cy="30326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57" name="Shape 57"/>
          <p:cNvSpPr/>
          <p:nvPr/>
        </p:nvSpPr>
        <p:spPr>
          <a:xfrm rot="568918">
            <a:off x="9158100" y="4032022"/>
            <a:ext cx="287731" cy="36496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18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58" name="Shape 58"/>
          <p:cNvSpPr/>
          <p:nvPr/>
        </p:nvSpPr>
        <p:spPr>
          <a:xfrm rot="220558">
            <a:off x="7049165" y="2560003"/>
            <a:ext cx="322864" cy="45602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59" name="Shape 59"/>
          <p:cNvSpPr/>
          <p:nvPr/>
        </p:nvSpPr>
        <p:spPr>
          <a:xfrm rot="-625641">
            <a:off x="11756108" y="2321003"/>
            <a:ext cx="263552" cy="303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60" name="Shape 60"/>
          <p:cNvSpPr/>
          <p:nvPr/>
        </p:nvSpPr>
        <p:spPr>
          <a:xfrm rot="560988">
            <a:off x="11776731" y="3447312"/>
            <a:ext cx="251136" cy="27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61" name="Shape 61"/>
          <p:cNvSpPr/>
          <p:nvPr/>
        </p:nvSpPr>
        <p:spPr>
          <a:xfrm rot="570314">
            <a:off x="11139052" y="5625306"/>
            <a:ext cx="263416" cy="303908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pic>
        <p:nvPicPr>
          <p:cNvPr id="62" name="Shape 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632400">
            <a:off x="502615" y="2019320"/>
            <a:ext cx="2833939" cy="3288634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/>
          <p:nvPr/>
        </p:nvSpPr>
        <p:spPr>
          <a:xfrm rot="-650490">
            <a:off x="2718314" y="3305811"/>
            <a:ext cx="4540848" cy="947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66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</a:p>
        </p:txBody>
      </p:sp>
      <p:pic>
        <p:nvPicPr>
          <p:cNvPr id="64" name="Shape 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83000" y="319680"/>
            <a:ext cx="2206310" cy="55136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idx="10" type="dt"/>
          </p:nvPr>
        </p:nvSpPr>
        <p:spPr>
          <a:xfrm>
            <a:off x="188640" y="6525000"/>
            <a:ext cx="12237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13" name="Shape 113"/>
          <p:cNvSpPr txBox="1"/>
          <p:nvPr>
            <p:ph idx="11" type="ftr"/>
          </p:nvPr>
        </p:nvSpPr>
        <p:spPr>
          <a:xfrm>
            <a:off x="1414440" y="6525000"/>
            <a:ext cx="101502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14" name="Shape 114"/>
          <p:cNvSpPr txBox="1"/>
          <p:nvPr>
            <p:ph idx="12" type="sldNum"/>
          </p:nvPr>
        </p:nvSpPr>
        <p:spPr>
          <a:xfrm>
            <a:off x="11566439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190440" y="1151279"/>
            <a:ext cx="11804400" cy="55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har char="●"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Char char="○"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Char char="■"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Char char="●"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Char char="○"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Char char="■"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Char char="●"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Char char="○"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Char char="■"/>
              <a:defRPr b="0" i="0" sz="1800" u="none" cap="none" strike="noStrike"/>
            </a:lvl9pPr>
          </a:lstStyle>
          <a:p/>
        </p:txBody>
      </p:sp>
      <p:sp>
        <p:nvSpPr>
          <p:cNvPr id="116" name="Shape 116"/>
          <p:cNvSpPr txBox="1"/>
          <p:nvPr>
            <p:ph type="title"/>
          </p:nvPr>
        </p:nvSpPr>
        <p:spPr>
          <a:xfrm>
            <a:off x="188640" y="40319"/>
            <a:ext cx="9577200" cy="11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pic>
        <p:nvPicPr>
          <p:cNvPr id="117" name="Shape 1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83000" y="319680"/>
            <a:ext cx="2206310" cy="55136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609120" y="273600"/>
            <a:ext cx="10969559" cy="114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09120" y="1604520"/>
            <a:ext cx="10969559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har char="●"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Char char="○"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Char char="■"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Char char="●"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Char char="○"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Char char="■"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Char char="●"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Char char="○"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Char char="■"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softuni.bg/" TargetMode="External"/><Relationship Id="rId4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8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0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9" Type="http://schemas.openxmlformats.org/officeDocument/2006/relationships/image" Target="../media/image32.png"/><Relationship Id="rId5" Type="http://schemas.openxmlformats.org/officeDocument/2006/relationships/image" Target="../media/image28.png"/><Relationship Id="rId6" Type="http://schemas.openxmlformats.org/officeDocument/2006/relationships/image" Target="../media/image26.png"/><Relationship Id="rId7" Type="http://schemas.openxmlformats.org/officeDocument/2006/relationships/image" Target="../media/image29.png"/><Relationship Id="rId8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ctrTitle"/>
          </p:nvPr>
        </p:nvSpPr>
        <p:spPr>
          <a:xfrm>
            <a:off x="4037012" y="762000"/>
            <a:ext cx="7382341" cy="1171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buClr>
                <a:srgbClr val="F6D18E"/>
              </a:buClr>
              <a:buSzPct val="25000"/>
              <a:buFont typeface="Calibri"/>
              <a:buNone/>
            </a:pPr>
            <a:r>
              <a:rPr b="1" i="0" lang="en-US" sz="5400" u="none" cap="none" strike="noStrike">
                <a:solidFill>
                  <a:srgbClr val="F6D18E"/>
                </a:solidFill>
                <a:latin typeface="Calibri"/>
                <a:ea typeface="Calibri"/>
                <a:cs typeface="Calibri"/>
                <a:sym typeface="Calibri"/>
              </a:rPr>
              <a:t>OOP - Basics</a:t>
            </a:r>
          </a:p>
        </p:txBody>
      </p:sp>
      <p:sp>
        <p:nvSpPr>
          <p:cNvPr id="220" name="Shape 220"/>
          <p:cNvSpPr txBox="1"/>
          <p:nvPr>
            <p:ph idx="1" type="subTitle"/>
          </p:nvPr>
        </p:nvSpPr>
        <p:spPr>
          <a:xfrm>
            <a:off x="4189412" y="1965298"/>
            <a:ext cx="7229940" cy="1235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b="0" i="0" lang="en-US" sz="37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Classes, Properties, Constructors, Objects, Namespaces</a:t>
            </a:r>
          </a:p>
        </p:txBody>
      </p:sp>
      <p:sp>
        <p:nvSpPr>
          <p:cNvPr id="221" name="Shape 221"/>
          <p:cNvSpPr txBox="1"/>
          <p:nvPr>
            <p:ph idx="6" type="body"/>
          </p:nvPr>
        </p:nvSpPr>
        <p:spPr>
          <a:xfrm>
            <a:off x="760412" y="5394605"/>
            <a:ext cx="3187613" cy="363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b="1" i="0" lang="en-US" sz="1800" u="none" cap="none" strike="noStrike">
                <a:solidFill>
                  <a:srgbClr val="F27A44"/>
                </a:solidFill>
                <a:latin typeface="Calibri"/>
                <a:ea typeface="Calibri"/>
                <a:cs typeface="Calibri"/>
                <a:sym typeface="Calibri"/>
              </a:rPr>
              <a:t>Software University</a:t>
            </a:r>
          </a:p>
        </p:txBody>
      </p:sp>
      <p:sp>
        <p:nvSpPr>
          <p:cNvPr id="222" name="Shape 222"/>
          <p:cNvSpPr txBox="1"/>
          <p:nvPr>
            <p:ph idx="7" type="body"/>
          </p:nvPr>
        </p:nvSpPr>
        <p:spPr>
          <a:xfrm>
            <a:off x="760412" y="5735767"/>
            <a:ext cx="3187613" cy="33123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b="1" i="0" lang="en-US" sz="16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http://softuni.bg</a:t>
            </a:r>
          </a:p>
        </p:txBody>
      </p:sp>
      <p:pic>
        <p:nvPicPr>
          <p:cNvPr id="223" name="Shape 223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1983" y="2972634"/>
            <a:ext cx="2175525" cy="761164"/>
          </a:xfrm>
          <a:prstGeom prst="roundRect">
            <a:avLst>
              <a:gd fmla="val 3940" name="adj"/>
            </a:avLst>
          </a:prstGeom>
          <a:solidFill>
            <a:srgbClr val="231F20">
              <a:alpha val="49803"/>
            </a:srgbClr>
          </a:solidFill>
          <a:ln cap="flat" cmpd="sng" w="9525">
            <a:solidFill>
              <a:srgbClr val="C87D0E">
                <a:alpha val="49803"/>
              </a:srgbClr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D:\_WORK PROJECTS\Nakov\Presentation Slides Design\STORE\Software University Foundation Logo BG and ENG black WHITOUT background CMYK.png" id="224" name="Shape 224"/>
          <p:cNvPicPr preferRelativeResize="0"/>
          <p:nvPr/>
        </p:nvPicPr>
        <p:blipFill rotWithShape="1">
          <a:blip r:embed="rId6">
            <a:alphaModFix/>
          </a:blip>
          <a:srcRect b="0" l="-2033" r="-4043" t="-12099"/>
          <a:stretch/>
        </p:blipFill>
        <p:spPr>
          <a:xfrm>
            <a:off x="825157" y="1887143"/>
            <a:ext cx="2172350" cy="795695"/>
          </a:xfrm>
          <a:prstGeom prst="roundRect">
            <a:avLst>
              <a:gd fmla="val 3940" name="adj"/>
            </a:avLst>
          </a:prstGeom>
          <a:solidFill>
            <a:srgbClr val="231F20">
              <a:alpha val="49803"/>
            </a:srgbClr>
          </a:solidFill>
          <a:ln cap="flat" cmpd="sng" w="9525">
            <a:solidFill>
              <a:srgbClr val="C87D0E">
                <a:alpha val="49803"/>
              </a:srgbClr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C:\Users\bubbles\Desktop\Arrays, Strings and Objects\PHP images\PHP-Web.png" id="225" name="Shape 2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83771" y="2682840"/>
            <a:ext cx="5981147" cy="384168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226" name="Shape 226"/>
          <p:cNvSpPr txBox="1"/>
          <p:nvPr>
            <p:ph idx="2" type="body"/>
          </p:nvPr>
        </p:nvSpPr>
        <p:spPr>
          <a:xfrm>
            <a:off x="760412" y="4343557"/>
            <a:ext cx="3187613" cy="525134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rIns="36000" wrap="square" tIns="3600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b="1" i="0" lang="en-US" sz="2800" u="none" cap="none" strike="noStrike">
                <a:solidFill>
                  <a:srgbClr val="EE792A"/>
                </a:solidFill>
                <a:latin typeface="Calibri"/>
                <a:ea typeface="Calibri"/>
                <a:cs typeface="Calibri"/>
                <a:sym typeface="Calibri"/>
              </a:rPr>
              <a:t>SoftUni Team</a:t>
            </a:r>
          </a:p>
        </p:txBody>
      </p:sp>
      <p:sp>
        <p:nvSpPr>
          <p:cNvPr id="227" name="Shape 227"/>
          <p:cNvSpPr txBox="1"/>
          <p:nvPr>
            <p:ph idx="4" type="body"/>
          </p:nvPr>
        </p:nvSpPr>
        <p:spPr>
          <a:xfrm>
            <a:off x="760412" y="4813457"/>
            <a:ext cx="3187614" cy="4443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b="1" i="0" lang="en-US" sz="2300" u="none" cap="none" strike="noStrike">
                <a:solidFill>
                  <a:srgbClr val="F4B36C"/>
                </a:solidFill>
                <a:latin typeface="Calibri"/>
                <a:ea typeface="Calibri"/>
                <a:cs typeface="Calibri"/>
                <a:sym typeface="Calibri"/>
              </a:rPr>
              <a:t>Technical Trainers</a:t>
            </a:r>
          </a:p>
        </p:txBody>
      </p:sp>
      <p:pic>
        <p:nvPicPr>
          <p:cNvPr id="228" name="Shape 2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13148" y="4142123"/>
            <a:ext cx="1922824" cy="208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type="title"/>
          </p:nvPr>
        </p:nvSpPr>
        <p:spPr>
          <a:xfrm>
            <a:off x="1446212" y="4756317"/>
            <a:ext cx="9524999" cy="941082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rIns="36000" wrap="square" tIns="360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54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Constructor</a:t>
            </a:r>
          </a:p>
        </p:txBody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1446212" y="5678767"/>
            <a:ext cx="9524999" cy="719033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b="1" i="0" lang="en-US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Defining and Using Class Constructor</a:t>
            </a:r>
          </a:p>
        </p:txBody>
      </p:sp>
      <p:pic>
        <p:nvPicPr>
          <p:cNvPr descr="C:\Documents\Courses\OOP\OOP Images\bob-the-builder-psd51281.png" id="301" name="Shape 3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1969" y="1066800"/>
            <a:ext cx="2684188" cy="350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/>
        </p:nvSpPr>
        <p:spPr>
          <a:xfrm>
            <a:off x="531812" y="1981200"/>
            <a:ext cx="11125200" cy="4524315"/>
          </a:xfrm>
          <a:prstGeom prst="rect">
            <a:avLst/>
          </a:prstGeom>
          <a:solidFill>
            <a:srgbClr val="D9D4C6">
              <a:alpha val="14901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82575" lvl="0" marL="282575" marR="0" rtl="0" algn="l"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class Person {</a:t>
            </a:r>
          </a:p>
          <a:p>
            <a:pPr indent="-282575" lvl="0" marL="282575" marR="0" rtl="0" algn="l"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public $name;</a:t>
            </a:r>
          </a:p>
          <a:p>
            <a:pPr indent="-282575" lvl="0" marL="282575" marR="0" rtl="0" algn="l"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public $age;</a:t>
            </a:r>
          </a:p>
          <a:p>
            <a:pPr indent="-282575" lvl="0" marL="282575" marR="0" rtl="0" algn="l">
              <a:spcBef>
                <a:spcPts val="0"/>
              </a:spcBef>
              <a:buNone/>
            </a:pPr>
            <a:r>
              <a:t/>
            </a:r>
            <a:endParaRPr b="1" i="0" sz="3200" u="none" cap="none" strike="noStrike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82575" lvl="0" marL="282575" marR="0" rtl="0" algn="l"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	 function __construct() {</a:t>
            </a:r>
          </a:p>
          <a:p>
            <a:pPr indent="-282575" lvl="0" marL="282575" marR="0" rtl="0" algn="l"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    $this-&gt;name = null;</a:t>
            </a:r>
          </a:p>
          <a:p>
            <a:pPr indent="-282575" lvl="0" marL="282575" marR="0" rtl="0" algn="l"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    $this-&gt;age = 0;</a:t>
            </a:r>
          </a:p>
          <a:p>
            <a:pPr indent="-282575" lvl="0" marL="282575" marR="0" rtl="0" algn="l"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indent="-282575" lvl="0" marL="282575" marR="0" rtl="0" algn="l"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10" name="Shape 310"/>
          <p:cNvSpPr txBox="1"/>
          <p:nvPr>
            <p:ph idx="12" type="sldNum"/>
          </p:nvPr>
        </p:nvSpPr>
        <p:spPr>
          <a:xfrm>
            <a:off x="11566411" y="6525001"/>
            <a:ext cx="428822" cy="196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190413" y="1151120"/>
            <a:ext cx="11804821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rgbClr val="F3CD60"/>
                </a:solidFill>
                <a:latin typeface="Calibri"/>
                <a:ea typeface="Calibri"/>
                <a:cs typeface="Calibri"/>
                <a:sym typeface="Calibri"/>
              </a:rPr>
              <a:t>"$this"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points to the current instance of the class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Shape 312"/>
          <p:cNvSpPr txBox="1"/>
          <p:nvPr>
            <p:ph type="title"/>
          </p:nvPr>
        </p:nvSpPr>
        <p:spPr>
          <a:xfrm>
            <a:off x="188815" y="40341"/>
            <a:ext cx="9577596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Defining Constructor</a:t>
            </a:r>
          </a:p>
        </p:txBody>
      </p:sp>
      <p:sp>
        <p:nvSpPr>
          <p:cNvPr id="313" name="Shape 313"/>
          <p:cNvSpPr/>
          <p:nvPr/>
        </p:nvSpPr>
        <p:spPr>
          <a:xfrm>
            <a:off x="6932600" y="3799448"/>
            <a:ext cx="4647000" cy="1575900"/>
          </a:xfrm>
          <a:prstGeom prst="wedgeRoundRectCallout">
            <a:avLst>
              <a:gd fmla="val -76563" name="adj1"/>
              <a:gd fmla="val 11609" name="adj2"/>
              <a:gd fmla="val 16667" name="adj3"/>
            </a:avLst>
          </a:prstGeom>
          <a:solidFill>
            <a:srgbClr val="663606"/>
          </a:solidFill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7142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 a rule the constructor should initialize all class properties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idx="12" type="sldNum"/>
          </p:nvPr>
        </p:nvSpPr>
        <p:spPr>
          <a:xfrm>
            <a:off x="11566411" y="6525001"/>
            <a:ext cx="428822" cy="196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190413" y="1151120"/>
            <a:ext cx="11804821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constructor may optionally have parameters  </a:t>
            </a:r>
          </a:p>
        </p:txBody>
      </p:sp>
      <p:sp>
        <p:nvSpPr>
          <p:cNvPr id="323" name="Shape 323"/>
          <p:cNvSpPr txBox="1"/>
          <p:nvPr>
            <p:ph type="title"/>
          </p:nvPr>
        </p:nvSpPr>
        <p:spPr>
          <a:xfrm>
            <a:off x="188815" y="40341"/>
            <a:ext cx="9577596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Defining Constructor (2)</a:t>
            </a:r>
          </a:p>
        </p:txBody>
      </p:sp>
      <p:sp>
        <p:nvSpPr>
          <p:cNvPr id="324" name="Shape 324"/>
          <p:cNvSpPr/>
          <p:nvPr/>
        </p:nvSpPr>
        <p:spPr>
          <a:xfrm>
            <a:off x="531812" y="1981200"/>
            <a:ext cx="11125199" cy="4572000"/>
          </a:xfrm>
          <a:prstGeom prst="rect">
            <a:avLst/>
          </a:prstGeom>
          <a:solidFill>
            <a:srgbClr val="D9D4C6">
              <a:alpha val="14901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82575" lvl="0" marL="282575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32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class Person {</a:t>
            </a:r>
          </a:p>
          <a:p>
            <a:pPr indent="-282575" lvl="0" marL="282575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32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public $name;</a:t>
            </a:r>
          </a:p>
          <a:p>
            <a:pPr indent="-282575" lvl="0" marL="282575" marR="0" rtl="0" algn="l"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public $age;</a:t>
            </a:r>
          </a:p>
          <a:p>
            <a:pPr indent="-282575" lvl="0" marL="282575" marR="0" rtl="0" algn="l">
              <a:spcBef>
                <a:spcPts val="0"/>
              </a:spcBef>
              <a:buNone/>
            </a:pPr>
            <a:r>
              <a:t/>
            </a:r>
            <a:endParaRPr b="1" i="0" sz="3200" u="none" cap="none" strike="noStrike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82575" lvl="0" marL="282575" marR="0" rtl="0" algn="l"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i="0" lang="en-US" sz="32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function __</a:t>
            </a:r>
            <a:r>
              <a:rPr b="1" i="0" lang="en-US" sz="3200" u="none" cap="none" strike="noStrike">
                <a:solidFill>
                  <a:srgbClr val="F3CD60"/>
                </a:solidFill>
                <a:latin typeface="Consolas"/>
                <a:ea typeface="Consolas"/>
                <a:cs typeface="Consolas"/>
                <a:sym typeface="Consolas"/>
              </a:rPr>
              <a:t>construct(string</a:t>
            </a:r>
            <a:r>
              <a:rPr b="1" i="0" lang="en-US" sz="32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 $name, $age) {</a:t>
            </a:r>
          </a:p>
          <a:p>
            <a:pPr indent="-282575" lvl="0" marL="282575" marR="0" rtl="0" algn="l"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    $this-&gt;name = $name;</a:t>
            </a:r>
          </a:p>
          <a:p>
            <a:pPr indent="-282575" lvl="0" marL="282575" marR="0" rtl="0" algn="l"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    $this-&gt;age = $age;</a:t>
            </a:r>
          </a:p>
          <a:p>
            <a:pPr indent="-282575" lvl="0" marL="282575" marR="0" rtl="0" algn="l"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indent="-282575" lvl="0" marL="282575" marR="0" rtl="0" algn="l"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25" name="Shape 325"/>
          <p:cNvSpPr/>
          <p:nvPr/>
        </p:nvSpPr>
        <p:spPr>
          <a:xfrm>
            <a:off x="6627811" y="2819400"/>
            <a:ext cx="4647007" cy="527804"/>
          </a:xfrm>
          <a:prstGeom prst="wedgeRoundRectCallout">
            <a:avLst>
              <a:gd fmla="val -56681" name="adj1"/>
              <a:gd fmla="val 181721" name="adj2"/>
              <a:gd fmla="val 16667" name="adj3"/>
            </a:avLst>
          </a:prstGeom>
          <a:solidFill>
            <a:srgbClr val="663606"/>
          </a:solidFill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7142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Constructor with parameters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type="title"/>
          </p:nvPr>
        </p:nvSpPr>
        <p:spPr>
          <a:xfrm>
            <a:off x="1446212" y="4756317"/>
            <a:ext cx="9524999" cy="941082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rIns="36000" wrap="square" tIns="360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54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Methods</a:t>
            </a:r>
          </a:p>
        </p:txBody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1446212" y="5678767"/>
            <a:ext cx="9524999" cy="719033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b="1" i="0" lang="en-US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Defining and Using Class Methods</a:t>
            </a:r>
          </a:p>
        </p:txBody>
      </p:sp>
      <p:pic>
        <p:nvPicPr>
          <p:cNvPr descr="C:\Documents\Courses\OOP\OOP Images\bob-the-builder-psd51281.png" id="335" name="Shape 3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1969" y="1066800"/>
            <a:ext cx="2684188" cy="350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/>
        </p:nvSpPr>
        <p:spPr>
          <a:xfrm>
            <a:off x="531812" y="2521326"/>
            <a:ext cx="11125200" cy="4031872"/>
          </a:xfrm>
          <a:prstGeom prst="rect">
            <a:avLst/>
          </a:prstGeom>
          <a:solidFill>
            <a:srgbClr val="D9D4C6">
              <a:alpha val="14901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82575" lvl="0" marL="282575" marR="0" rtl="0" algn="l"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class Person {</a:t>
            </a:r>
          </a:p>
          <a:p>
            <a:pPr indent="-282575" lvl="0" marL="282575" marR="0" rtl="0" algn="l"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public $name;</a:t>
            </a:r>
          </a:p>
          <a:p>
            <a:pPr indent="-282575" lvl="0" marL="282575" marR="0" rtl="0" algn="l"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public $age;</a:t>
            </a:r>
          </a:p>
          <a:p>
            <a:pPr indent="-282575" lvl="0" marL="282575" marR="0" rtl="0" algn="l">
              <a:spcBef>
                <a:spcPts val="0"/>
              </a:spcBef>
              <a:buNone/>
            </a:pPr>
            <a:r>
              <a:t/>
            </a:r>
            <a:endParaRPr b="1" i="0" sz="3200" u="none" cap="none" strike="noStrike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82575" lvl="0" marL="282575" marR="0" rtl="0" algn="l"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	 function printNames(): void {</a:t>
            </a:r>
          </a:p>
          <a:p>
            <a:pPr indent="-282575" lvl="0" marL="282575" marR="0" rtl="0" algn="l"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    echo $this-&gt;name . $this-&gt;age;</a:t>
            </a:r>
          </a:p>
          <a:p>
            <a:pPr indent="-282575" lvl="0" marL="282575" marR="0" rtl="0" algn="l"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indent="-282575" lvl="0" marL="282575" marR="0" rtl="0" algn="l"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44" name="Shape 344"/>
          <p:cNvSpPr txBox="1"/>
          <p:nvPr>
            <p:ph idx="12" type="sldNum"/>
          </p:nvPr>
        </p:nvSpPr>
        <p:spPr>
          <a:xfrm>
            <a:off x="11566411" y="6525001"/>
            <a:ext cx="428822" cy="196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190413" y="1151120"/>
            <a:ext cx="11804821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Methods are classes own functions and define behavior of the class</a:t>
            </a:r>
          </a:p>
        </p:txBody>
      </p:sp>
      <p:sp>
        <p:nvSpPr>
          <p:cNvPr id="346" name="Shape 346"/>
          <p:cNvSpPr txBox="1"/>
          <p:nvPr>
            <p:ph type="title"/>
          </p:nvPr>
        </p:nvSpPr>
        <p:spPr>
          <a:xfrm>
            <a:off x="188815" y="40341"/>
            <a:ext cx="9577596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Defining Methods</a:t>
            </a:r>
          </a:p>
        </p:txBody>
      </p:sp>
      <p:sp>
        <p:nvSpPr>
          <p:cNvPr id="347" name="Shape 347"/>
          <p:cNvSpPr/>
          <p:nvPr/>
        </p:nvSpPr>
        <p:spPr>
          <a:xfrm>
            <a:off x="6781403" y="3085147"/>
            <a:ext cx="4647007" cy="953452"/>
          </a:xfrm>
          <a:prstGeom prst="wedgeRoundRectCallout">
            <a:avLst>
              <a:gd fmla="val -39213" name="adj1"/>
              <a:gd fmla="val 104970" name="adj2"/>
              <a:gd fmla="val 16667" name="adj3"/>
            </a:avLst>
          </a:prstGeom>
          <a:solidFill>
            <a:srgbClr val="663606"/>
          </a:solidFill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7142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F3CD60"/>
                </a:solidFill>
                <a:latin typeface="Calibri"/>
                <a:ea typeface="Calibri"/>
                <a:cs typeface="Calibri"/>
                <a:sym typeface="Calibri"/>
              </a:rPr>
              <a:t>"void" </a:t>
            </a:r>
            <a:r>
              <a:rPr b="1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return type is available since PHP 7.1 </a:t>
            </a:r>
            <a:r>
              <a:rPr b="1" i="0" lang="en-US" sz="2800" u="none" cap="none" strike="noStrike">
                <a:solidFill>
                  <a:srgbClr val="F3CD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348" name="Shape 348"/>
          <p:cNvSpPr/>
          <p:nvPr/>
        </p:nvSpPr>
        <p:spPr>
          <a:xfrm>
            <a:off x="4777625" y="2054225"/>
            <a:ext cx="5529600" cy="628500"/>
          </a:xfrm>
          <a:prstGeom prst="wedgeRoundRectCallout">
            <a:avLst>
              <a:gd fmla="val -35176" name="adj1"/>
              <a:gd fmla="val 353274" name="adj2"/>
              <a:gd fmla="val 16667" name="adj3"/>
            </a:avLst>
          </a:prstGeom>
          <a:solidFill>
            <a:srgbClr val="663606"/>
          </a:solidFill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7142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Simple method with no arguments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idx="12" type="sldNum"/>
          </p:nvPr>
        </p:nvSpPr>
        <p:spPr>
          <a:xfrm>
            <a:off x="11566411" y="6525001"/>
            <a:ext cx="428822" cy="196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57" name="Shape 357"/>
          <p:cNvSpPr txBox="1"/>
          <p:nvPr>
            <p:ph type="title"/>
          </p:nvPr>
        </p:nvSpPr>
        <p:spPr>
          <a:xfrm>
            <a:off x="188815" y="40341"/>
            <a:ext cx="9577596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Defining Methods (2)</a:t>
            </a:r>
          </a:p>
        </p:txBody>
      </p:sp>
      <p:sp>
        <p:nvSpPr>
          <p:cNvPr id="358" name="Shape 358"/>
          <p:cNvSpPr/>
          <p:nvPr/>
        </p:nvSpPr>
        <p:spPr>
          <a:xfrm>
            <a:off x="531812" y="1600200"/>
            <a:ext cx="11125199" cy="4953000"/>
          </a:xfrm>
          <a:prstGeom prst="rect">
            <a:avLst/>
          </a:prstGeom>
          <a:solidFill>
            <a:srgbClr val="D9D4C6">
              <a:alpha val="14901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82575" lvl="0" marL="282575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32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class Person {</a:t>
            </a:r>
          </a:p>
          <a:p>
            <a:pPr indent="-282575" lvl="0" marL="282575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32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public $name;</a:t>
            </a:r>
          </a:p>
          <a:p>
            <a:pPr indent="-282575" lvl="0" marL="282575" marR="0" rtl="0" algn="l"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public $age;</a:t>
            </a:r>
          </a:p>
          <a:p>
            <a:pPr indent="-282575" lvl="0" marL="282575" marR="0" rtl="0" algn="l">
              <a:spcBef>
                <a:spcPts val="0"/>
              </a:spcBef>
              <a:buNone/>
            </a:pPr>
            <a:r>
              <a:t/>
            </a:r>
            <a:endParaRPr b="1" i="0" sz="3200" u="none" cap="none" strike="noStrike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82575" lvl="0" marL="282575" marR="0" rtl="0" algn="l"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i="0" lang="en-US" sz="32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function printNames(string $name): string {</a:t>
            </a:r>
          </a:p>
          <a:p>
            <a:pPr indent="-282575" lvl="0" marL="282575" marR="0" rtl="0" algn="l"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    $this-&gt;name = $name;</a:t>
            </a:r>
          </a:p>
          <a:p>
            <a:pPr indent="-282575" lvl="0" marL="282575" marR="0" rtl="0" algn="l">
              <a:spcBef>
                <a:spcPts val="0"/>
              </a:spcBef>
              <a:buNone/>
            </a:pPr>
            <a:r>
              <a:t/>
            </a:r>
            <a:endParaRPr b="1" i="0" sz="3200" u="none" cap="none" strike="noStrike">
              <a:solidFill>
                <a:srgbClr val="F3CC5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82575" lvl="0" marL="282575" marR="0" rtl="0" algn="l"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	   return $this-&gt;name;</a:t>
            </a:r>
          </a:p>
          <a:p>
            <a:pPr indent="-282575" lvl="0" marL="282575" marR="0" rtl="0" algn="l"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indent="-282575" lvl="0" marL="282575" marR="0" rtl="0" algn="l"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59" name="Shape 359"/>
          <p:cNvSpPr/>
          <p:nvPr/>
        </p:nvSpPr>
        <p:spPr>
          <a:xfrm>
            <a:off x="6627811" y="2362200"/>
            <a:ext cx="4647007" cy="571787"/>
          </a:xfrm>
          <a:prstGeom prst="wedgeRoundRectCallout">
            <a:avLst>
              <a:gd fmla="val -57139" name="adj1"/>
              <a:gd fmla="val 171649" name="adj2"/>
              <a:gd fmla="val 16667" name="adj3"/>
            </a:avLst>
          </a:prstGeom>
          <a:solidFill>
            <a:srgbClr val="663606"/>
          </a:solidFill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7142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Method with parameters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>
            <p:ph idx="12" type="sldNum"/>
          </p:nvPr>
        </p:nvSpPr>
        <p:spPr>
          <a:xfrm>
            <a:off x="11566411" y="6525001"/>
            <a:ext cx="428822" cy="196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190413" y="1151120"/>
            <a:ext cx="11804821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Create properties</a:t>
            </a:r>
          </a:p>
          <a:p>
            <a:pPr indent="-241192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age</a:t>
            </a:r>
          </a:p>
          <a:p>
            <a:pPr indent="-241192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weight</a:t>
            </a:r>
          </a:p>
          <a:p>
            <a:pPr indent="-241192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flyingSpeed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Create methods to model bird's behavior</a:t>
            </a:r>
          </a:p>
          <a:p>
            <a:pPr indent="-241192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breathe() </a:t>
            </a:r>
          </a:p>
          <a:p>
            <a:pPr indent="-241192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walk() </a:t>
            </a:r>
          </a:p>
          <a:p>
            <a:pPr indent="-241192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fly() </a:t>
            </a:r>
          </a:p>
        </p:txBody>
      </p:sp>
      <p:sp>
        <p:nvSpPr>
          <p:cNvPr id="366" name="Shape 366"/>
          <p:cNvSpPr txBox="1"/>
          <p:nvPr>
            <p:ph type="title"/>
          </p:nvPr>
        </p:nvSpPr>
        <p:spPr>
          <a:xfrm>
            <a:off x="188815" y="40341"/>
            <a:ext cx="9577596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Problem: Define a Bird Class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/>
          <p:nvPr>
            <p:ph idx="12" type="sldNum"/>
          </p:nvPr>
        </p:nvSpPr>
        <p:spPr>
          <a:xfrm>
            <a:off x="11566411" y="6525001"/>
            <a:ext cx="428822" cy="196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72" name="Shape 372"/>
          <p:cNvSpPr txBox="1"/>
          <p:nvPr>
            <p:ph type="title"/>
          </p:nvPr>
        </p:nvSpPr>
        <p:spPr>
          <a:xfrm>
            <a:off x="188815" y="40341"/>
            <a:ext cx="9577596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Solution: Define a Bird Class</a:t>
            </a:r>
          </a:p>
        </p:txBody>
      </p:sp>
      <p:sp>
        <p:nvSpPr>
          <p:cNvPr id="373" name="Shape 373"/>
          <p:cNvSpPr/>
          <p:nvPr/>
        </p:nvSpPr>
        <p:spPr>
          <a:xfrm>
            <a:off x="282400" y="1371600"/>
            <a:ext cx="11712900" cy="4953000"/>
          </a:xfrm>
          <a:prstGeom prst="rect">
            <a:avLst/>
          </a:prstGeom>
          <a:solidFill>
            <a:srgbClr val="D9D4C6">
              <a:alpha val="14901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82575" lvl="0" marL="282575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24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class Bird {</a:t>
            </a:r>
          </a:p>
          <a:p>
            <a:pPr indent="-282575" lvl="0" marL="282575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24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	 private $age;</a:t>
            </a:r>
          </a:p>
          <a:p>
            <a:pPr indent="-282575" lvl="0" marL="282575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24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	 private $weight;</a:t>
            </a:r>
          </a:p>
          <a:p>
            <a:pPr indent="-282575" lvl="0" marL="282575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24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	 private $flyingSpeed;</a:t>
            </a:r>
          </a:p>
          <a:p>
            <a:pPr indent="-282575" lvl="0" marL="282575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24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indent="-282575" lvl="0" marL="282575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24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	 public function __construct($age, $weight,</a:t>
            </a: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24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$flyingSpeed){</a:t>
            </a:r>
          </a:p>
          <a:p>
            <a:pPr indent="-282575" lvl="0" marL="282575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24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			$this-&gt;age = $age;</a:t>
            </a:r>
          </a:p>
          <a:p>
            <a:pPr indent="-282575" lvl="0" marL="282575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24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			$this-&gt;weight = $weight;</a:t>
            </a:r>
          </a:p>
          <a:p>
            <a:pPr indent="-282575" lvl="0" marL="282575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24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			$this-&gt;flyingSpeed = $flyingSpeed;</a:t>
            </a:r>
          </a:p>
          <a:p>
            <a:pPr indent="-282575" lvl="0" marL="739775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24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-282575" lvl="0" marL="282575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28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indent="-282575" lvl="0" marL="282575" marR="0" rtl="0" algn="l"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	...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/>
          <p:nvPr>
            <p:ph idx="12" type="sldNum"/>
          </p:nvPr>
        </p:nvSpPr>
        <p:spPr>
          <a:xfrm>
            <a:off x="11566411" y="6525001"/>
            <a:ext cx="428822" cy="196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79" name="Shape 379"/>
          <p:cNvSpPr txBox="1"/>
          <p:nvPr>
            <p:ph type="title"/>
          </p:nvPr>
        </p:nvSpPr>
        <p:spPr>
          <a:xfrm>
            <a:off x="188815" y="40341"/>
            <a:ext cx="9577596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Solution: Define a Bird Class</a:t>
            </a:r>
          </a:p>
        </p:txBody>
      </p:sp>
      <p:sp>
        <p:nvSpPr>
          <p:cNvPr id="380" name="Shape 380"/>
          <p:cNvSpPr/>
          <p:nvPr/>
        </p:nvSpPr>
        <p:spPr>
          <a:xfrm>
            <a:off x="569210" y="1752600"/>
            <a:ext cx="11125199" cy="4343400"/>
          </a:xfrm>
          <a:prstGeom prst="rect">
            <a:avLst/>
          </a:prstGeom>
          <a:solidFill>
            <a:srgbClr val="D9D4C6">
              <a:alpha val="14901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82575" lvl="0" marL="282575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28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public function walk() {</a:t>
            </a:r>
          </a:p>
          <a:p>
            <a:pPr indent="-282575" lvl="0" marL="282575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28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			echo "Walking" . "\n";</a:t>
            </a:r>
          </a:p>
          <a:p>
            <a:pPr indent="-282575" lvl="0" marL="282575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28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	 }</a:t>
            </a:r>
          </a:p>
          <a:p>
            <a:pPr indent="-282575" lvl="0" marL="282575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28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	 public function breath() {</a:t>
            </a:r>
          </a:p>
          <a:p>
            <a:pPr indent="-282575" lvl="0" marL="282575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28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			echo "Breathing" . "\n";</a:t>
            </a:r>
          </a:p>
          <a:p>
            <a:pPr indent="-282575" lvl="0" marL="282575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28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	 }</a:t>
            </a:r>
          </a:p>
          <a:p>
            <a:pPr indent="-282575" lvl="0" marL="282575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28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	 public function fly() {</a:t>
            </a:r>
          </a:p>
          <a:p>
            <a:pPr indent="-282575" lvl="0" marL="282575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28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			echo "Flying" . "\n";</a:t>
            </a:r>
          </a:p>
          <a:p>
            <a:pPr indent="-282575" lvl="0" marL="282575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28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	 }</a:t>
            </a:r>
          </a:p>
          <a:p>
            <a:pPr indent="-282575" lvl="0" marL="282575" marR="0" rtl="0" algn="l"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/>
          <p:nvPr>
            <p:ph type="title"/>
          </p:nvPr>
        </p:nvSpPr>
        <p:spPr>
          <a:xfrm>
            <a:off x="1446212" y="4756317"/>
            <a:ext cx="9524999" cy="941082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rIns="36000" wrap="square" tIns="360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54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Anonymous Objects</a:t>
            </a:r>
          </a:p>
        </p:txBody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x="1446212" y="5678767"/>
            <a:ext cx="9524999" cy="719033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b="0" i="0" lang="en-US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More on Classes and Objects</a:t>
            </a:r>
          </a:p>
        </p:txBody>
      </p:sp>
      <p:pic>
        <p:nvPicPr>
          <p:cNvPr descr="C:\Documents\Courses\OOP\OOP Images\bob-the-builder-psd51281.png" id="390" name="Shape 3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1969" y="1066800"/>
            <a:ext cx="2684188" cy="350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idx="12" type="sldNum"/>
          </p:nvPr>
        </p:nvSpPr>
        <p:spPr>
          <a:xfrm>
            <a:off x="11566411" y="6525001"/>
            <a:ext cx="428822" cy="196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190413" y="1151120"/>
            <a:ext cx="11804821" cy="537388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t/>
            </a:r>
            <a:endParaRPr b="1" i="0" sz="3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b="1" i="0" lang="en-US" sz="72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sli.do</a:t>
            </a:r>
            <a:br>
              <a:rPr b="1" i="0" lang="en-US" sz="6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1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#PHP</a:t>
            </a:r>
            <a:r>
              <a:rPr b="1" lang="en-US" sz="11500"/>
              <a:t>-WEB</a:t>
            </a:r>
          </a:p>
        </p:txBody>
      </p:sp>
      <p:sp>
        <p:nvSpPr>
          <p:cNvPr id="235" name="Shape 235"/>
          <p:cNvSpPr txBox="1"/>
          <p:nvPr>
            <p:ph type="title"/>
          </p:nvPr>
        </p:nvSpPr>
        <p:spPr>
          <a:xfrm>
            <a:off x="188815" y="40341"/>
            <a:ext cx="9577596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Questions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>
            <p:ph idx="1" type="body"/>
          </p:nvPr>
        </p:nvSpPr>
        <p:spPr>
          <a:xfrm>
            <a:off x="190413" y="1151120"/>
            <a:ext cx="11618999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i="0" lang="en-US" sz="32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stdClass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is an empty generic PHP class for initializing objects of anonymous type (e.g. </a:t>
            </a:r>
            <a:r>
              <a:rPr b="1" i="0" lang="en-US" sz="30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$obj = new stdClass</a:t>
            </a:r>
            <a:r>
              <a:rPr b="0" i="0" lang="en-US" sz="30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b="0" i="0" lang="en-US" sz="30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-241192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 is NOT the base class for objects in PHP</a:t>
            </a:r>
          </a:p>
          <a:p>
            <a:pPr indent="-241192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Objects can contain their own properties</a:t>
            </a:r>
          </a:p>
          <a:p>
            <a:pPr indent="-241140" lvl="2" marL="914240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EF9A1D"/>
              </a:buClr>
              <a:buSzPct val="800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e.g. </a:t>
            </a:r>
            <a:r>
              <a:rPr b="1" i="0" lang="en-US" sz="26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$obj-&gt;prop = value;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192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rgbClr val="F3CD6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6" name="Shape 396"/>
          <p:cNvSpPr txBox="1"/>
          <p:nvPr>
            <p:ph type="title"/>
          </p:nvPr>
        </p:nvSpPr>
        <p:spPr>
          <a:xfrm>
            <a:off x="188815" y="40341"/>
            <a:ext cx="9577596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Anonymous Objects</a:t>
            </a:r>
          </a:p>
        </p:txBody>
      </p:sp>
      <p:sp>
        <p:nvSpPr>
          <p:cNvPr id="397" name="Shape 397"/>
          <p:cNvSpPr txBox="1"/>
          <p:nvPr/>
        </p:nvSpPr>
        <p:spPr>
          <a:xfrm>
            <a:off x="989012" y="4415207"/>
            <a:ext cx="10210799" cy="1756991"/>
          </a:xfrm>
          <a:prstGeom prst="rect">
            <a:avLst/>
          </a:prstGeom>
          <a:solidFill>
            <a:srgbClr val="D9D4C6">
              <a:alpha val="20000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108000" lIns="144000" rIns="144000" wrap="square" tIns="1080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5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$anonCat = new stdClass;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5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$anonCat-&gt;weight = 14;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5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echo 'My cat weighs ' . $anonCat-&gt;weight . ' kg.';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5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// My cat weighs 14 kg.</a:t>
            </a:r>
          </a:p>
        </p:txBody>
      </p:sp>
      <p:pic>
        <p:nvPicPr>
          <p:cNvPr descr="C:\Users\bubbles\Desktop\Arrays, Strings and Objects\PHP images\pizza.png" id="398" name="Shape 3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5125" y="3433796"/>
            <a:ext cx="2286591" cy="1962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/>
          <p:nvPr>
            <p:ph idx="12" type="sldNum"/>
          </p:nvPr>
        </p:nvSpPr>
        <p:spPr>
          <a:xfrm>
            <a:off x="11566411" y="6525001"/>
            <a:ext cx="428822" cy="196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04" name="Shape 404"/>
          <p:cNvSpPr txBox="1"/>
          <p:nvPr>
            <p:ph idx="1" type="body"/>
          </p:nvPr>
        </p:nvSpPr>
        <p:spPr>
          <a:xfrm>
            <a:off x="190413" y="1151120"/>
            <a:ext cx="11804821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Shape 405"/>
          <p:cNvSpPr txBox="1"/>
          <p:nvPr>
            <p:ph type="title"/>
          </p:nvPr>
        </p:nvSpPr>
        <p:spPr>
          <a:xfrm>
            <a:off x="188815" y="40341"/>
            <a:ext cx="9577596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Anonymous Objects – Example</a:t>
            </a:r>
          </a:p>
        </p:txBody>
      </p:sp>
      <p:sp>
        <p:nvSpPr>
          <p:cNvPr id="406" name="Shape 406"/>
          <p:cNvSpPr txBox="1"/>
          <p:nvPr/>
        </p:nvSpPr>
        <p:spPr>
          <a:xfrm>
            <a:off x="332825" y="1371600"/>
            <a:ext cx="11446800" cy="5284800"/>
          </a:xfrm>
          <a:prstGeom prst="rect">
            <a:avLst/>
          </a:prstGeom>
          <a:solidFill>
            <a:srgbClr val="D9D4C6">
              <a:alpha val="20000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108000" lIns="144000" rIns="144000" wrap="square" tIns="1080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5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$person = new stdClass;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5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$person-&gt;name = 'Chinese';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5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$person-&gt;age = 43;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5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$person-&gt;weapons = ['AK-47', 'M-16', '9mm-Glock', 'Knife'];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5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echo json_encode($person);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5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// {"name":"Chinese",  "age":43,"weapons":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5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["AK-47","M-16","9mm-Glock","Knife"]}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i="0" sz="2500" u="none" cap="none" strike="noStrike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5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$obj = (object)['name' =&gt; 'Peter', 'age' =&gt; 25];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5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$obj-&gt;twitter = '@peter';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5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echo json_encode($obj);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5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// {"name":"Peter","age":25,"twitter":"@peter"}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/>
          <p:nvPr>
            <p:ph type="title"/>
          </p:nvPr>
        </p:nvSpPr>
        <p:spPr>
          <a:xfrm>
            <a:off x="1446212" y="4756317"/>
            <a:ext cx="9524999" cy="941082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rIns="36000" wrap="square" tIns="360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54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Classes and Objects</a:t>
            </a:r>
          </a:p>
        </p:txBody>
      </p:sp>
      <p:sp>
        <p:nvSpPr>
          <p:cNvPr id="415" name="Shape 415"/>
          <p:cNvSpPr txBox="1"/>
          <p:nvPr>
            <p:ph idx="1" type="body"/>
          </p:nvPr>
        </p:nvSpPr>
        <p:spPr>
          <a:xfrm>
            <a:off x="1446212" y="5678767"/>
            <a:ext cx="9524999" cy="719033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b="0" i="0" lang="en-US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Live Exercises in class</a:t>
            </a:r>
          </a:p>
        </p:txBody>
      </p:sp>
      <p:pic>
        <p:nvPicPr>
          <p:cNvPr descr="C:\Users\bubbles\Desktop\Arrays, Strings and Objects\PHP images\php (3).png" id="416" name="Shape 4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7612" y="1447800"/>
            <a:ext cx="3272941" cy="29932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bubbles\Desktop\Arrays, Strings and Objects\PHP images\bricks (2).png" id="417" name="Shape 4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2212" y="2438400"/>
            <a:ext cx="2148703" cy="2055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>
            <p:ph idx="12" type="sldNum"/>
          </p:nvPr>
        </p:nvSpPr>
        <p:spPr>
          <a:xfrm>
            <a:off x="11566411" y="6525001"/>
            <a:ext cx="428822" cy="196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190413" y="1151120"/>
            <a:ext cx="11804821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Namespaces 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are used to group code (classes, interfaces, functions, etc.) around a particular functionality</a:t>
            </a:r>
          </a:p>
          <a:p>
            <a:pPr indent="-241192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Better structure for your code, especially in big projects</a:t>
            </a:r>
          </a:p>
          <a:p>
            <a:pPr indent="-241192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Classes, functions, etc. in a namespace are automatically prefixed with the name of the namespace (e.g. </a:t>
            </a:r>
            <a:r>
              <a:rPr b="0" i="0" lang="en-US" sz="30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MVC\Models\Lib1\Class1</a:t>
            </a: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Using a namespace in PHP:</a:t>
            </a:r>
          </a:p>
        </p:txBody>
      </p:sp>
      <p:sp>
        <p:nvSpPr>
          <p:cNvPr id="424" name="Shape 424"/>
          <p:cNvSpPr txBox="1"/>
          <p:nvPr>
            <p:ph type="title"/>
          </p:nvPr>
        </p:nvSpPr>
        <p:spPr>
          <a:xfrm>
            <a:off x="188815" y="40341"/>
            <a:ext cx="9577596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Namespaces</a:t>
            </a:r>
          </a:p>
        </p:txBody>
      </p:sp>
      <p:sp>
        <p:nvSpPr>
          <p:cNvPr id="425" name="Shape 425"/>
          <p:cNvSpPr txBox="1"/>
          <p:nvPr/>
        </p:nvSpPr>
        <p:spPr>
          <a:xfrm>
            <a:off x="836612" y="4800600"/>
            <a:ext cx="10515599" cy="1487688"/>
          </a:xfrm>
          <a:prstGeom prst="rect">
            <a:avLst/>
          </a:prstGeom>
          <a:solidFill>
            <a:srgbClr val="D9D4C6">
              <a:alpha val="20000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108000" lIns="144000" rIns="144000" wrap="square" tIns="1080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b="1" i="0" lang="en-US" sz="25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use CalculationsManager;</a:t>
            </a: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b="1" i="0" lang="en-US" sz="25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$interest = CalculationsManager\getCurrentInterest();</a:t>
            </a: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b="1" i="0" lang="en-US" sz="25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$mysqli = new \mysqli("localhost", "root", "", "world");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/>
          <p:nvPr>
            <p:ph idx="12" type="sldNum"/>
          </p:nvPr>
        </p:nvSpPr>
        <p:spPr>
          <a:xfrm>
            <a:off x="11566411" y="6525001"/>
            <a:ext cx="428822" cy="196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31" name="Shape 431"/>
          <p:cNvSpPr txBox="1"/>
          <p:nvPr>
            <p:ph type="title"/>
          </p:nvPr>
        </p:nvSpPr>
        <p:spPr>
          <a:xfrm>
            <a:off x="188815" y="40341"/>
            <a:ext cx="9577596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Namespaces – Example</a:t>
            </a:r>
          </a:p>
        </p:txBody>
      </p:sp>
      <p:sp>
        <p:nvSpPr>
          <p:cNvPr id="432" name="Shape 432"/>
          <p:cNvSpPr txBox="1"/>
          <p:nvPr/>
        </p:nvSpPr>
        <p:spPr>
          <a:xfrm>
            <a:off x="684212" y="1219200"/>
            <a:ext cx="10667999" cy="5419533"/>
          </a:xfrm>
          <a:prstGeom prst="rect">
            <a:avLst/>
          </a:prstGeom>
          <a:solidFill>
            <a:srgbClr val="D9D4C6">
              <a:alpha val="20000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108000" lIns="144000" rIns="144000" wrap="square" tIns="1080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6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&lt;?php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6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namespace SoftUni {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6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function getTopStudent() {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6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    return "Pesho";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6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6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i="0" sz="2600" u="none" cap="none" strike="noStrike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6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namespace NASA {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6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-US" sz="2600" u="none" cap="none" strike="noStrike">
                <a:solidFill>
                  <a:srgbClr val="D29F0F"/>
                </a:solidFill>
                <a:latin typeface="Consolas"/>
                <a:ea typeface="Consolas"/>
                <a:cs typeface="Consolas"/>
                <a:sym typeface="Consolas"/>
              </a:rPr>
              <a:t>use SoftUni;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6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$topSoftUniStudent = SoftUni\</a:t>
            </a:r>
            <a:r>
              <a:rPr b="1" i="0" lang="en-US" sz="26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getTopStudent()</a:t>
            </a:r>
            <a:r>
              <a:rPr b="1" i="0" lang="en-US" sz="26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6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echo $topSoftUniStudent; // Pesho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6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6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?&gt;</a:t>
            </a:r>
          </a:p>
        </p:txBody>
      </p:sp>
      <p:sp>
        <p:nvSpPr>
          <p:cNvPr id="433" name="Shape 433"/>
          <p:cNvSpPr/>
          <p:nvPr/>
        </p:nvSpPr>
        <p:spPr>
          <a:xfrm>
            <a:off x="3808412" y="3110551"/>
            <a:ext cx="3276600" cy="1012171"/>
          </a:xfrm>
          <a:prstGeom prst="wedgeRoundRectCallout">
            <a:avLst>
              <a:gd fmla="val -53666" name="adj1"/>
              <a:gd fmla="val 105253" name="adj2"/>
              <a:gd fmla="val 16667" name="adj3"/>
            </a:avLst>
          </a:prstGeom>
          <a:solidFill>
            <a:srgbClr val="663606">
              <a:alpha val="94901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72000" lIns="91425" rIns="91425" wrap="square" tIns="72000">
            <a:noAutofit/>
          </a:bodyPr>
          <a:lstStyle/>
          <a:p>
            <a:pPr indent="0" lvl="0" marL="0" marR="0" rtl="0" algn="ctr">
              <a:lnSpc>
                <a:spcPct val="107142"/>
              </a:lnSpc>
              <a:spcBef>
                <a:spcPts val="0"/>
              </a:spcBef>
              <a:buSzPct val="25000"/>
              <a:buNone/>
            </a:pPr>
            <a:r>
              <a:rPr b="0" i="0" lang="en-US" sz="2800" u="none" cap="none" strike="noStrike">
                <a:solidFill>
                  <a:srgbClr val="F7FFE7"/>
                </a:solidFill>
                <a:latin typeface="Calibri"/>
                <a:ea typeface="Calibri"/>
                <a:cs typeface="Calibri"/>
                <a:sym typeface="Calibri"/>
              </a:rPr>
              <a:t>Declares the use of given namespace</a:t>
            </a:r>
          </a:p>
        </p:txBody>
      </p:sp>
      <p:sp>
        <p:nvSpPr>
          <p:cNvPr id="434" name="Shape 434"/>
          <p:cNvSpPr/>
          <p:nvPr/>
        </p:nvSpPr>
        <p:spPr>
          <a:xfrm>
            <a:off x="7656511" y="3075294"/>
            <a:ext cx="3162300" cy="1437819"/>
          </a:xfrm>
          <a:prstGeom prst="wedgeRoundRectCallout">
            <a:avLst>
              <a:gd fmla="val -65747" name="adj1"/>
              <a:gd fmla="val 79580" name="adj2"/>
              <a:gd fmla="val 16667" name="adj3"/>
            </a:avLst>
          </a:prstGeom>
          <a:solidFill>
            <a:srgbClr val="663606">
              <a:alpha val="94901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72000" lIns="91425" rIns="91425" wrap="square" tIns="72000">
            <a:noAutofit/>
          </a:bodyPr>
          <a:lstStyle/>
          <a:p>
            <a:pPr indent="0" lvl="0" marL="0" marR="0" rtl="0" algn="ctr">
              <a:lnSpc>
                <a:spcPct val="107142"/>
              </a:lnSpc>
              <a:spcBef>
                <a:spcPts val="0"/>
              </a:spcBef>
              <a:buSzPct val="25000"/>
              <a:buNone/>
            </a:pPr>
            <a:r>
              <a:rPr b="0" i="0" lang="en-US" sz="2800" u="none" cap="none" strike="noStrike">
                <a:solidFill>
                  <a:srgbClr val="F7FFE7"/>
                </a:solidFill>
                <a:latin typeface="Calibri"/>
                <a:ea typeface="Calibri"/>
                <a:cs typeface="Calibri"/>
                <a:sym typeface="Calibri"/>
              </a:rPr>
              <a:t>Uses a function from the </a:t>
            </a:r>
            <a:r>
              <a:rPr b="1" i="0" lang="en-US" sz="28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SoftUni</a:t>
            </a:r>
            <a:r>
              <a:rPr b="0" i="0" lang="en-US" sz="2800" u="none" cap="none" strike="noStrike">
                <a:solidFill>
                  <a:srgbClr val="F7FFE7"/>
                </a:solidFill>
                <a:latin typeface="Calibri"/>
                <a:ea typeface="Calibri"/>
                <a:cs typeface="Calibri"/>
                <a:sym typeface="Calibri"/>
              </a:rPr>
              <a:t> namespace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>
            <p:ph idx="12" type="sldNum"/>
          </p:nvPr>
        </p:nvSpPr>
        <p:spPr>
          <a:xfrm>
            <a:off x="11566411" y="6525001"/>
            <a:ext cx="428822" cy="196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40" name="Shape 440"/>
          <p:cNvSpPr txBox="1"/>
          <p:nvPr>
            <p:ph idx="1" type="body"/>
          </p:nvPr>
        </p:nvSpPr>
        <p:spPr>
          <a:xfrm>
            <a:off x="190413" y="1151120"/>
            <a:ext cx="11804821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Define the class in separate file</a:t>
            </a:r>
          </a:p>
        </p:txBody>
      </p:sp>
      <p:sp>
        <p:nvSpPr>
          <p:cNvPr id="441" name="Shape 441"/>
          <p:cNvSpPr txBox="1"/>
          <p:nvPr>
            <p:ph type="title"/>
          </p:nvPr>
        </p:nvSpPr>
        <p:spPr>
          <a:xfrm>
            <a:off x="188815" y="40341"/>
            <a:ext cx="9577596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Namespaces – Example (2)</a:t>
            </a:r>
          </a:p>
        </p:txBody>
      </p:sp>
      <p:sp>
        <p:nvSpPr>
          <p:cNvPr id="442" name="Shape 442"/>
          <p:cNvSpPr txBox="1"/>
          <p:nvPr/>
        </p:nvSpPr>
        <p:spPr>
          <a:xfrm>
            <a:off x="684212" y="1950018"/>
            <a:ext cx="10667999" cy="4526980"/>
          </a:xfrm>
          <a:prstGeom prst="rect">
            <a:avLst/>
          </a:prstGeom>
          <a:solidFill>
            <a:srgbClr val="D9D4C6">
              <a:alpha val="20000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108000" lIns="144000" rIns="144000" wrap="square" tIns="1080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namespace SoftUni;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i="0" sz="2800" u="none" cap="none" strike="noStrike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class Student {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	public $fname = "Gosho";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	public $lname = "Pesho";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	public function printNames() {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		echo $this-&gt;fname . $this-&gt;lname . "\n";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/>
          <p:nvPr>
            <p:ph idx="12" type="sldNum"/>
          </p:nvPr>
        </p:nvSpPr>
        <p:spPr>
          <a:xfrm>
            <a:off x="11566411" y="6525001"/>
            <a:ext cx="428822" cy="196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48" name="Shape 448"/>
          <p:cNvSpPr txBox="1"/>
          <p:nvPr>
            <p:ph idx="1" type="body"/>
          </p:nvPr>
        </p:nvSpPr>
        <p:spPr>
          <a:xfrm>
            <a:off x="190413" y="1151120"/>
            <a:ext cx="11804821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Include the previous file</a:t>
            </a:r>
          </a:p>
        </p:txBody>
      </p:sp>
      <p:sp>
        <p:nvSpPr>
          <p:cNvPr id="449" name="Shape 449"/>
          <p:cNvSpPr txBox="1"/>
          <p:nvPr>
            <p:ph type="title"/>
          </p:nvPr>
        </p:nvSpPr>
        <p:spPr>
          <a:xfrm>
            <a:off x="188815" y="40341"/>
            <a:ext cx="9577596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Namespaces – Example (2)</a:t>
            </a:r>
          </a:p>
        </p:txBody>
      </p:sp>
      <p:sp>
        <p:nvSpPr>
          <p:cNvPr id="450" name="Shape 450"/>
          <p:cNvSpPr txBox="1"/>
          <p:nvPr/>
        </p:nvSpPr>
        <p:spPr>
          <a:xfrm>
            <a:off x="684212" y="1905000"/>
            <a:ext cx="10667999" cy="4650092"/>
          </a:xfrm>
          <a:prstGeom prst="rect">
            <a:avLst/>
          </a:prstGeom>
          <a:solidFill>
            <a:srgbClr val="D9D4C6">
              <a:alpha val="20000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108000" lIns="144000" rIns="144000" wrap="square" tIns="1080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namespace SoftUni2;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require_once 'softuni.php';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use SoftUni\Student;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function createStudent() {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$student = new Student('Gosho', 'Petrov');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return $student;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print_r(createStudent());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/>
          <p:nvPr>
            <p:ph type="title"/>
          </p:nvPr>
        </p:nvSpPr>
        <p:spPr>
          <a:xfrm>
            <a:off x="1446212" y="4756317"/>
            <a:ext cx="9524999" cy="941082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rIns="36000" wrap="square" tIns="360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54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Namespaces</a:t>
            </a:r>
          </a:p>
        </p:txBody>
      </p:sp>
      <p:sp>
        <p:nvSpPr>
          <p:cNvPr id="459" name="Shape 459"/>
          <p:cNvSpPr txBox="1"/>
          <p:nvPr>
            <p:ph idx="1" type="body"/>
          </p:nvPr>
        </p:nvSpPr>
        <p:spPr>
          <a:xfrm>
            <a:off x="1446212" y="5678767"/>
            <a:ext cx="9524999" cy="719033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b="0" i="0" lang="en-US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Exercises in class</a:t>
            </a:r>
          </a:p>
        </p:txBody>
      </p:sp>
      <p:pic>
        <p:nvPicPr>
          <p:cNvPr descr="C:\Users\bubbles\Desktop\Arrays, Strings and Objects\PHP images\php (3).png" id="460" name="Shape 4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7612" y="1447800"/>
            <a:ext cx="3272941" cy="29932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bubbles\Desktop\Arrays, Strings and Objects\PHP images\bricks (2).png" id="461" name="Shape 4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2212" y="2438400"/>
            <a:ext cx="2148703" cy="2055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 txBox="1"/>
          <p:nvPr>
            <p:ph idx="12" type="sldNum"/>
          </p:nvPr>
        </p:nvSpPr>
        <p:spPr>
          <a:xfrm>
            <a:off x="11566411" y="6525001"/>
            <a:ext cx="428822" cy="196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67" name="Shape 467"/>
          <p:cNvSpPr txBox="1"/>
          <p:nvPr>
            <p:ph type="title"/>
          </p:nvPr>
        </p:nvSpPr>
        <p:spPr>
          <a:xfrm>
            <a:off x="188815" y="40341"/>
            <a:ext cx="9577596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Classes and Objects – Example</a:t>
            </a:r>
          </a:p>
        </p:txBody>
      </p:sp>
      <p:sp>
        <p:nvSpPr>
          <p:cNvPr id="468" name="Shape 468"/>
          <p:cNvSpPr txBox="1"/>
          <p:nvPr/>
        </p:nvSpPr>
        <p:spPr>
          <a:xfrm>
            <a:off x="684212" y="1219200"/>
            <a:ext cx="10667999" cy="5111757"/>
          </a:xfrm>
          <a:prstGeom prst="rect">
            <a:avLst/>
          </a:prstGeom>
          <a:solidFill>
            <a:srgbClr val="D9D4C6">
              <a:alpha val="20000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108000" lIns="144000" rIns="144000" wrap="square" tIns="1080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2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class Student {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2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public $name;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2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public $age;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2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public function __construct($name = null, $age = null) {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2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    $this-&gt;name = $name;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2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    $this-&gt;age = $age;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2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22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0" lvl="0" marL="0" marR="0" rtl="0" algn="l">
              <a:spcBef>
                <a:spcPts val="1200"/>
              </a:spcBef>
              <a:buSzPct val="25000"/>
              <a:buNone/>
            </a:pPr>
            <a:r>
              <a:rPr b="1" i="0" lang="en-US" sz="22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$peter = new Student("Peter", 21);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2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echo $peter-&gt;name;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2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$peter-&gt;age = 25;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2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print_r($peter); // Student Object ( [name] =&gt; Peter [age] =&gt; 25 )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2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$maria = new Student('Maria');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2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print_r($maria); // Student Object ( [name] =&gt; Peter [age] =&gt; 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/>
          <p:nvPr>
            <p:ph idx="12" type="sldNum"/>
          </p:nvPr>
        </p:nvSpPr>
        <p:spPr>
          <a:xfrm>
            <a:off x="11566411" y="6525001"/>
            <a:ext cx="428822" cy="196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76" name="Shape 476"/>
          <p:cNvSpPr txBox="1"/>
          <p:nvPr>
            <p:ph idx="1" type="body"/>
          </p:nvPr>
        </p:nvSpPr>
        <p:spPr>
          <a:xfrm>
            <a:off x="190411" y="1151120"/>
            <a:ext cx="11804821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58775" lvl="0" marL="35877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Classes define specific structure for objects</a:t>
            </a:r>
          </a:p>
          <a:p>
            <a:pPr indent="-363538" lvl="1" marL="706438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Objects are particular instances of a class</a:t>
            </a:r>
          </a:p>
          <a:p>
            <a:pPr indent="-358775" lvl="0" marL="358775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Classes define properties, constructor</a:t>
            </a:r>
            <a:b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 other members</a:t>
            </a:r>
          </a:p>
          <a:p>
            <a:pPr indent="-358775" lvl="0" marL="358775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Constructor is invoked when creating new class instances and initialize the object's internal state</a:t>
            </a:r>
          </a:p>
          <a:p>
            <a:pPr indent="-304747" lvl="0" marL="304747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PHP supports classes, objects and anonymous objects</a:t>
            </a:r>
          </a:p>
          <a:p>
            <a:pPr indent="-304747" lvl="0" marL="304747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PHP supports namespaces to split program logic into </a:t>
            </a:r>
            <a:b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modules</a:t>
            </a:r>
          </a:p>
          <a:p>
            <a:pPr indent="-304747" lvl="0" marL="304747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Shape 477"/>
          <p:cNvSpPr txBox="1"/>
          <p:nvPr>
            <p:ph type="title"/>
          </p:nvPr>
        </p:nvSpPr>
        <p:spPr>
          <a:xfrm>
            <a:off x="188815" y="40341"/>
            <a:ext cx="9577596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</a:p>
        </p:txBody>
      </p:sp>
      <p:pic>
        <p:nvPicPr>
          <p:cNvPr descr="C:\Users\Ivan\Desktop\elements_presentations\summary_pic.png" id="478" name="Shape 4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61411" y="1295400"/>
            <a:ext cx="3069273" cy="2273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idx="12" type="sldNum"/>
          </p:nvPr>
        </p:nvSpPr>
        <p:spPr>
          <a:xfrm>
            <a:off x="11566411" y="6525001"/>
            <a:ext cx="428700" cy="196500"/>
          </a:xfrm>
          <a:prstGeom prst="rect">
            <a:avLst/>
          </a:prstGeom>
        </p:spPr>
        <p:txBody>
          <a:bodyPr anchorCtr="0" anchor="ctr" bIns="36000" lIns="36000" rIns="36000" wrap="square" tIns="360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190412" y="1151120"/>
            <a:ext cx="11804700" cy="5570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US"/>
              <a:t>IDE + Apache + PHP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read from STDIN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functions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includes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3" name="Shape 243"/>
          <p:cNvSpPr txBox="1"/>
          <p:nvPr>
            <p:ph type="title"/>
          </p:nvPr>
        </p:nvSpPr>
        <p:spPr>
          <a:xfrm>
            <a:off x="188815" y="40340"/>
            <a:ext cx="9577500" cy="11109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Check list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/>
        </p:nvSpPr>
        <p:spPr>
          <a:xfrm>
            <a:off x="188640" y="40319"/>
            <a:ext cx="9577200" cy="11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PHP Web Development Basics – Course Overview</a:t>
            </a:r>
          </a:p>
        </p:txBody>
      </p:sp>
      <p:sp>
        <p:nvSpPr>
          <p:cNvPr id="486" name="Shape 486"/>
          <p:cNvSpPr txBox="1"/>
          <p:nvPr/>
        </p:nvSpPr>
        <p:spPr>
          <a:xfrm>
            <a:off x="1529279" y="6400800"/>
            <a:ext cx="104820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1800" u="sng" cap="none" strike="noStrike">
                <a:solidFill>
                  <a:srgbClr val="F6C781"/>
                </a:solidFill>
                <a:latin typeface="Calibri"/>
                <a:ea typeface="Calibri"/>
                <a:cs typeface="Calibri"/>
                <a:sym typeface="Calibri"/>
              </a:rPr>
              <a:t>https://softuni.bg/courses/php-basics</a:t>
            </a:r>
          </a:p>
        </p:txBody>
      </p:sp>
      <p:pic>
        <p:nvPicPr>
          <p:cNvPr id="487" name="Shape 487"/>
          <p:cNvPicPr preferRelativeResize="0"/>
          <p:nvPr/>
        </p:nvPicPr>
        <p:blipFill rotWithShape="1">
          <a:blip r:embed="rId3">
            <a:alphaModFix/>
          </a:blip>
          <a:srcRect b="0" l="-16207" r="-16207" t="0"/>
          <a:stretch/>
        </p:blipFill>
        <p:spPr>
          <a:xfrm>
            <a:off x="303119" y="1246320"/>
            <a:ext cx="2755484" cy="95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Shape 488"/>
          <p:cNvPicPr preferRelativeResize="0"/>
          <p:nvPr/>
        </p:nvPicPr>
        <p:blipFill rotWithShape="1">
          <a:blip r:embed="rId4">
            <a:alphaModFix/>
          </a:blip>
          <a:srcRect b="0" l="-5903" r="-5903" t="0"/>
          <a:stretch/>
        </p:blipFill>
        <p:spPr>
          <a:xfrm>
            <a:off x="3787200" y="1254959"/>
            <a:ext cx="2758800" cy="947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Shape 489"/>
          <p:cNvPicPr preferRelativeResize="0"/>
          <p:nvPr/>
        </p:nvPicPr>
        <p:blipFill rotWithShape="1">
          <a:blip r:embed="rId5">
            <a:alphaModFix/>
          </a:blip>
          <a:srcRect b="0" l="-25007" r="-25007" t="0"/>
          <a:stretch/>
        </p:blipFill>
        <p:spPr>
          <a:xfrm>
            <a:off x="7271279" y="4002119"/>
            <a:ext cx="4612606" cy="94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Shape 490"/>
          <p:cNvPicPr preferRelativeResize="0"/>
          <p:nvPr/>
        </p:nvPicPr>
        <p:blipFill rotWithShape="1">
          <a:blip r:embed="rId6">
            <a:alphaModFix/>
          </a:blip>
          <a:srcRect b="0" l="-709" r="-709" t="0"/>
          <a:stretch/>
        </p:blipFill>
        <p:spPr>
          <a:xfrm>
            <a:off x="7271279" y="5375519"/>
            <a:ext cx="4600381" cy="94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Shape 491"/>
          <p:cNvPicPr preferRelativeResize="0"/>
          <p:nvPr/>
        </p:nvPicPr>
        <p:blipFill rotWithShape="1">
          <a:blip r:embed="rId7">
            <a:alphaModFix/>
          </a:blip>
          <a:srcRect b="-59516" l="0" r="0" t="-66523"/>
          <a:stretch/>
        </p:blipFill>
        <p:spPr>
          <a:xfrm>
            <a:off x="7271279" y="2619719"/>
            <a:ext cx="4553204" cy="956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Shape 492"/>
          <p:cNvPicPr preferRelativeResize="0"/>
          <p:nvPr/>
        </p:nvPicPr>
        <p:blipFill rotWithShape="1">
          <a:blip r:embed="rId8">
            <a:alphaModFix/>
          </a:blip>
          <a:srcRect b="0" l="-14714" r="-14701" t="0"/>
          <a:stretch/>
        </p:blipFill>
        <p:spPr>
          <a:xfrm>
            <a:off x="303119" y="5375519"/>
            <a:ext cx="2747884" cy="946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Shape 49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87200" y="5375519"/>
            <a:ext cx="2740977" cy="9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Shape 494"/>
          <p:cNvPicPr preferRelativeResize="0"/>
          <p:nvPr/>
        </p:nvPicPr>
        <p:blipFill rotWithShape="1">
          <a:blip r:embed="rId10">
            <a:alphaModFix/>
          </a:blip>
          <a:srcRect b="0" l="-9952" r="-9952" t="0"/>
          <a:stretch/>
        </p:blipFill>
        <p:spPr>
          <a:xfrm>
            <a:off x="7271279" y="1246320"/>
            <a:ext cx="4611608" cy="947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 txBox="1"/>
          <p:nvPr/>
        </p:nvSpPr>
        <p:spPr>
          <a:xfrm>
            <a:off x="188640" y="40319"/>
            <a:ext cx="9577200" cy="11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License</a:t>
            </a:r>
          </a:p>
        </p:txBody>
      </p:sp>
      <p:sp>
        <p:nvSpPr>
          <p:cNvPr id="502" name="Shape 502"/>
          <p:cNvSpPr txBox="1"/>
          <p:nvPr/>
        </p:nvSpPr>
        <p:spPr>
          <a:xfrm>
            <a:off x="190440" y="1151279"/>
            <a:ext cx="11804400" cy="17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919" lvl="0" marL="304919" marR="0" rtl="0" algn="l">
              <a:lnSpc>
                <a:spcPct val="100000"/>
              </a:lnSpc>
              <a:spcBef>
                <a:spcPts val="0"/>
              </a:spcBef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This course (slides, examples, demos, videos, homework, etc.)</a:t>
            </a:r>
            <a:b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 licensed under the "</a:t>
            </a:r>
            <a:r>
              <a:rPr b="0" i="0" lang="en-US" sz="3400" u="sng" cap="none" strike="noStrike">
                <a:solidFill>
                  <a:srgbClr val="F6C781"/>
                </a:solidFill>
                <a:latin typeface="Calibri"/>
                <a:ea typeface="Calibri"/>
                <a:cs typeface="Calibri"/>
                <a:sym typeface="Calibri"/>
              </a:rPr>
              <a:t>Creative Commons Attribution-NonCommercial-ShareAlike 4.0 International</a:t>
            </a:r>
            <a:r>
              <a:rPr b="0" i="0" lang="en-US" sz="3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" license</a:t>
            </a:r>
          </a:p>
        </p:txBody>
      </p:sp>
      <p:sp>
        <p:nvSpPr>
          <p:cNvPr id="503" name="Shape 503"/>
          <p:cNvSpPr txBox="1"/>
          <p:nvPr/>
        </p:nvSpPr>
        <p:spPr>
          <a:xfrm>
            <a:off x="11566439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504" name="Shape 5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1719" y="3809880"/>
            <a:ext cx="4629886" cy="1623838"/>
          </a:xfrm>
          <a:prstGeom prst="rect">
            <a:avLst/>
          </a:prstGeom>
          <a:noFill/>
          <a:ln cap="flat" cmpd="sng" w="9525">
            <a:solidFill>
              <a:srgbClr val="953734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/>
          <p:nvPr/>
        </p:nvSpPr>
        <p:spPr>
          <a:xfrm>
            <a:off x="259919" y="102959"/>
            <a:ext cx="9073800" cy="936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Trainings @ Software University (SoftUni)</a:t>
            </a:r>
          </a:p>
        </p:txBody>
      </p:sp>
      <p:sp>
        <p:nvSpPr>
          <p:cNvPr id="512" name="Shape 512"/>
          <p:cNvSpPr txBox="1"/>
          <p:nvPr/>
        </p:nvSpPr>
        <p:spPr>
          <a:xfrm>
            <a:off x="259919" y="1039679"/>
            <a:ext cx="9434160" cy="563904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920" lvl="0" marL="304920" marR="0" rtl="0" algn="l">
              <a:lnSpc>
                <a:spcPct val="100000"/>
              </a:lnSpc>
              <a:spcBef>
                <a:spcPts val="0"/>
              </a:spcBef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Software University – High-Quality Education, Profession and Job for Software Developers</a:t>
            </a:r>
          </a:p>
          <a:p>
            <a:pPr indent="-241180" lvl="1" marL="609480" marR="0" rtl="0" algn="l">
              <a:lnSpc>
                <a:spcPct val="100000"/>
              </a:lnSpc>
              <a:spcBef>
                <a:spcPts val="0"/>
              </a:spcBef>
              <a:buClr>
                <a:srgbClr val="F0A22E"/>
              </a:buClr>
              <a:buSzPct val="80000"/>
              <a:buFont typeface="Noto Sans Symbols"/>
              <a:buChar char="▪"/>
            </a:pPr>
            <a:r>
              <a:rPr b="0" i="0" lang="en-US" sz="2900" u="sng" cap="none" strike="noStrike">
                <a:solidFill>
                  <a:srgbClr val="F6C781"/>
                </a:solidFill>
                <a:latin typeface="Calibri"/>
                <a:ea typeface="Calibri"/>
                <a:cs typeface="Calibri"/>
                <a:sym typeface="Calibri"/>
              </a:rPr>
              <a:t>softuni.bg</a:t>
            </a:r>
            <a:r>
              <a:rPr b="0" i="0" lang="en-US" sz="2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indent="-304920" lvl="0" marL="304920" marR="0" rtl="0" algn="l">
              <a:lnSpc>
                <a:spcPct val="100000"/>
              </a:lnSpc>
              <a:spcBef>
                <a:spcPts val="0"/>
              </a:spcBef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Software University Foundation</a:t>
            </a:r>
          </a:p>
          <a:p>
            <a:pPr indent="-241180" lvl="1" marL="609480" marR="0" rtl="0" algn="l">
              <a:lnSpc>
                <a:spcPct val="100000"/>
              </a:lnSpc>
              <a:spcBef>
                <a:spcPts val="0"/>
              </a:spcBef>
              <a:buClr>
                <a:srgbClr val="F0A22E"/>
              </a:buClr>
              <a:buSzPct val="80000"/>
              <a:buFont typeface="Noto Sans Symbols"/>
              <a:buChar char="▪"/>
            </a:pPr>
            <a:r>
              <a:rPr b="0" i="0" lang="en-US" sz="3000" u="sng" cap="none" strike="noStrike">
                <a:solidFill>
                  <a:srgbClr val="F6C781"/>
                </a:solidFill>
                <a:latin typeface="Calibri"/>
                <a:ea typeface="Calibri"/>
                <a:cs typeface="Calibri"/>
                <a:sym typeface="Calibri"/>
              </a:rPr>
              <a:t>http://softuni.foundation/</a:t>
            </a:r>
          </a:p>
          <a:p>
            <a:pPr indent="-304920" lvl="1" marL="304920" marR="0" rtl="0" algn="l">
              <a:lnSpc>
                <a:spcPct val="100000"/>
              </a:lnSpc>
              <a:spcBef>
                <a:spcPts val="0"/>
              </a:spcBef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Software University @ Facebook</a:t>
            </a:r>
          </a:p>
          <a:p>
            <a:pPr indent="-241180" lvl="1" marL="609480" marR="0" rtl="0" algn="l">
              <a:lnSpc>
                <a:spcPct val="100000"/>
              </a:lnSpc>
              <a:spcBef>
                <a:spcPts val="0"/>
              </a:spcBef>
              <a:buClr>
                <a:srgbClr val="F0A22E"/>
              </a:buClr>
              <a:buSzPct val="80000"/>
              <a:buFont typeface="Noto Sans Symbols"/>
              <a:buChar char="▪"/>
            </a:pPr>
            <a:r>
              <a:rPr b="0" i="0" lang="en-US" sz="2900" u="sng" cap="none" strike="noStrike">
                <a:solidFill>
                  <a:srgbClr val="F6C781"/>
                </a:solidFill>
                <a:latin typeface="Calibri"/>
                <a:ea typeface="Calibri"/>
                <a:cs typeface="Calibri"/>
                <a:sym typeface="Calibri"/>
              </a:rPr>
              <a:t>facebook.com/SoftwareUniversity</a:t>
            </a:r>
          </a:p>
          <a:p>
            <a:pPr indent="-304920" lvl="1" marL="304920" marR="0" rtl="0" algn="l">
              <a:lnSpc>
                <a:spcPct val="100000"/>
              </a:lnSpc>
              <a:spcBef>
                <a:spcPts val="0"/>
              </a:spcBef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Software University Forums</a:t>
            </a:r>
          </a:p>
          <a:p>
            <a:pPr indent="-304680" lvl="2" marL="609480" marR="0" rtl="0" algn="l">
              <a:lnSpc>
                <a:spcPct val="100000"/>
              </a:lnSpc>
              <a:spcBef>
                <a:spcPts val="0"/>
              </a:spcBef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000" u="sng" cap="none" strike="noStrike">
                <a:solidFill>
                  <a:srgbClr val="F6C781"/>
                </a:solidFill>
                <a:latin typeface="Calibri"/>
                <a:ea typeface="Calibri"/>
                <a:cs typeface="Calibri"/>
                <a:sym typeface="Calibri"/>
              </a:rPr>
              <a:t>forum.softuni.bg</a:t>
            </a:r>
          </a:p>
        </p:txBody>
      </p:sp>
      <p:pic>
        <p:nvPicPr>
          <p:cNvPr id="513" name="Shape 5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57200" y="3020040"/>
            <a:ext cx="2261383" cy="565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Shape 5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75679" y="4064400"/>
            <a:ext cx="1002759" cy="1016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Shape 5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09160" y="5410080"/>
            <a:ext cx="969799" cy="965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Shape 5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95319" y="2727359"/>
            <a:ext cx="2738582" cy="364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Shape 5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829439" y="1039679"/>
            <a:ext cx="1494304" cy="1843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188815" y="40341"/>
            <a:ext cx="9577596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Table of Contents</a:t>
            </a:r>
          </a:p>
        </p:txBody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190413" y="1191466"/>
            <a:ext cx="11804821" cy="553001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446088" lvl="0" marL="446088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AutoNum type="arabicPeriod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Classes and Objects in OOP</a:t>
            </a:r>
          </a:p>
          <a:p>
            <a:pPr indent="-446088" lvl="0" marL="446088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AutoNum type="arabicPeriod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OOP in PHP</a:t>
            </a:r>
          </a:p>
          <a:p>
            <a:pPr indent="-241192" lvl="1" marL="609493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Define Simple Classes</a:t>
            </a:r>
          </a:p>
          <a:p>
            <a:pPr indent="-241192" lvl="1" marL="609493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Creating Classes and Objects</a:t>
            </a:r>
          </a:p>
          <a:p>
            <a:pPr indent="-241192" lvl="1" marL="609493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Using Namespaces</a:t>
            </a:r>
          </a:p>
        </p:txBody>
      </p:sp>
      <p:sp>
        <p:nvSpPr>
          <p:cNvPr id="252" name="Shape 252"/>
          <p:cNvSpPr txBox="1"/>
          <p:nvPr>
            <p:ph idx="12" type="sldNum"/>
          </p:nvPr>
        </p:nvSpPr>
        <p:spPr>
          <a:xfrm>
            <a:off x="11566411" y="6525001"/>
            <a:ext cx="428822" cy="196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descr="http://www.graphicsfuel.com/wp-content/uploads/2012/07/books-icon-512.png" id="253" name="Shape 2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2942" y="3301530"/>
            <a:ext cx="3094311" cy="3094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57096" y="1437103"/>
            <a:ext cx="2684120" cy="142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1446212" y="5185551"/>
            <a:ext cx="8938472" cy="8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54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Defining Simple Classes</a:t>
            </a:r>
          </a:p>
        </p:txBody>
      </p:sp>
      <p:pic>
        <p:nvPicPr>
          <p:cNvPr descr="C:\Documents\Courses\OOP\OOP Images\tree_nuts.png.330x330_q85_crop_upscale.png" id="260" name="Shape 2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5011" y="672152"/>
            <a:ext cx="5096465" cy="5096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idx="12" type="sldNum"/>
          </p:nvPr>
        </p:nvSpPr>
        <p:spPr>
          <a:xfrm>
            <a:off x="11566411" y="6525001"/>
            <a:ext cx="428822" cy="196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190413" y="990600"/>
            <a:ext cx="11804821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PHP supports </a:t>
            </a:r>
            <a:r>
              <a:rPr b="0" i="0" lang="en-US" sz="32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Object-Oriented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Programming (OOP)</a:t>
            </a:r>
          </a:p>
          <a:p>
            <a:pPr indent="-241192" lvl="1" marL="60949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Supports custom </a:t>
            </a:r>
            <a:r>
              <a:rPr b="0" i="0" lang="en-US" sz="30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classes</a:t>
            </a: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0" lang="en-US" sz="30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objects</a:t>
            </a: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0" lang="en-US" sz="30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interfaces</a:t>
            </a: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b="0" i="0" lang="en-US" sz="30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namespaces</a:t>
            </a: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0" lang="en-US" sz="30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traits</a:t>
            </a:r>
          </a:p>
          <a:p>
            <a:pPr indent="-241192" lvl="1" marL="60949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Like other OOP languages (C#, Java, C++)</a:t>
            </a:r>
          </a:p>
        </p:txBody>
      </p:sp>
      <p:sp>
        <p:nvSpPr>
          <p:cNvPr id="267" name="Shape 267"/>
          <p:cNvSpPr txBox="1"/>
          <p:nvPr>
            <p:ph type="title"/>
          </p:nvPr>
        </p:nvSpPr>
        <p:spPr>
          <a:xfrm>
            <a:off x="188815" y="40341"/>
            <a:ext cx="9577596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Classes and Objects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836612" y="2997202"/>
            <a:ext cx="10591800" cy="3403596"/>
          </a:xfrm>
          <a:prstGeom prst="rect">
            <a:avLst/>
          </a:prstGeom>
          <a:solidFill>
            <a:srgbClr val="D9D4C6">
              <a:alpha val="20000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108000" lIns="144000" rIns="144000" wrap="square" tIns="1080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3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class Rock {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3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public $height = 12;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3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function fall() {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3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    $this-&gt;height--;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3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3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3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$myRock = new Rock();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3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$myRock-&gt;fall();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3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echo $myRock-&gt;height; // 11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idx="12" type="sldNum"/>
          </p:nvPr>
        </p:nvSpPr>
        <p:spPr>
          <a:xfrm>
            <a:off x="11566411" y="6525001"/>
            <a:ext cx="428822" cy="196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190413" y="1151120"/>
            <a:ext cx="11804821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Classes model real-world objects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/>
          <p:nvPr>
            <p:ph type="title"/>
          </p:nvPr>
        </p:nvSpPr>
        <p:spPr>
          <a:xfrm>
            <a:off x="188815" y="40341"/>
            <a:ext cx="9577596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Class Versus Instance</a:t>
            </a:r>
          </a:p>
        </p:txBody>
      </p:sp>
      <p:pic>
        <p:nvPicPr>
          <p:cNvPr id="276" name="Shape 2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5892" y="1981200"/>
            <a:ext cx="7186843" cy="4565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1446212" y="4876800"/>
            <a:ext cx="8938472" cy="8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54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Properties</a:t>
            </a:r>
          </a:p>
        </p:txBody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1446212" y="5678767"/>
            <a:ext cx="8938472" cy="719033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b="0" i="0" lang="en-US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Defining and Using Data Properties</a:t>
            </a:r>
          </a:p>
        </p:txBody>
      </p:sp>
      <p:pic>
        <p:nvPicPr>
          <p:cNvPr descr="http://imgs.mi9.com/uploads/3d/34/the-green-field_1024x768_521.jpg" id="283" name="Shape 2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8211" y="1219200"/>
            <a:ext cx="7607807" cy="344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idx="1" type="body"/>
          </p:nvPr>
        </p:nvSpPr>
        <p:spPr>
          <a:xfrm>
            <a:off x="190413" y="1151120"/>
            <a:ext cx="11804821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1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Properties hold the internal </a:t>
            </a:r>
            <a:r>
              <a:rPr b="0" i="0" lang="en-US" sz="32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object state</a:t>
            </a:r>
          </a:p>
          <a:p>
            <a:pPr indent="-304747" lvl="1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They have visibility which should be defined at declaration</a:t>
            </a:r>
          </a:p>
          <a:p>
            <a:pPr indent="-304747" lvl="1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Shape 289"/>
          <p:cNvSpPr txBox="1"/>
          <p:nvPr>
            <p:ph type="title"/>
          </p:nvPr>
        </p:nvSpPr>
        <p:spPr>
          <a:xfrm>
            <a:off x="188815" y="40341"/>
            <a:ext cx="9577596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Properties</a:t>
            </a:r>
          </a:p>
        </p:txBody>
      </p:sp>
      <p:sp>
        <p:nvSpPr>
          <p:cNvPr id="290" name="Shape 290"/>
          <p:cNvSpPr/>
          <p:nvPr/>
        </p:nvSpPr>
        <p:spPr>
          <a:xfrm>
            <a:off x="760412" y="3057941"/>
            <a:ext cx="10896600" cy="2677656"/>
          </a:xfrm>
          <a:prstGeom prst="rect">
            <a:avLst/>
          </a:prstGeom>
          <a:solidFill>
            <a:srgbClr val="D9D4C6">
              <a:alpha val="14901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28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class Dog {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28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public </a:t>
            </a:r>
            <a:r>
              <a:rPr b="1" i="0" lang="en-US" sz="28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$name;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28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i="0" lang="en-US" sz="28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b="1" i="0" lang="en-US" sz="28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$breed;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28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i="0" lang="en-US" sz="28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b="1" i="0" lang="en-US" sz="28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$age;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28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i="0" lang="en-US" sz="28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b="1" i="0" lang="en-US" sz="28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$children;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291" name="Shape 291"/>
          <p:cNvSpPr/>
          <p:nvPr/>
        </p:nvSpPr>
        <p:spPr>
          <a:xfrm>
            <a:off x="5332400" y="3429000"/>
            <a:ext cx="4026600" cy="609600"/>
          </a:xfrm>
          <a:prstGeom prst="wedgeRoundRectCallout">
            <a:avLst>
              <a:gd fmla="val -87286" name="adj1"/>
              <a:gd fmla="val 65076" name="adj2"/>
              <a:gd fmla="val 16667" name="adj3"/>
            </a:avLst>
          </a:prstGeom>
          <a:solidFill>
            <a:srgbClr val="663606"/>
          </a:solidFill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7142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F7FFE7"/>
                </a:solidFill>
                <a:latin typeface="Calibri"/>
                <a:ea typeface="Calibri"/>
                <a:cs typeface="Calibri"/>
                <a:sym typeface="Calibri"/>
              </a:rPr>
              <a:t>Property declarations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oftUni 16x9">
  <a:themeElements>
    <a:clrScheme name="SoftUni Color Theme">
      <a:dk1>
        <a:srgbClr val="000000"/>
      </a:dk1>
      <a:lt1>
        <a:srgbClr val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